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6"/>
  </p:notesMasterIdLst>
  <p:sldIdLst>
    <p:sldId id="257" r:id="rId5"/>
    <p:sldId id="282" r:id="rId6"/>
    <p:sldId id="284" r:id="rId7"/>
    <p:sldId id="308" r:id="rId8"/>
    <p:sldId id="307" r:id="rId9"/>
    <p:sldId id="285" r:id="rId10"/>
    <p:sldId id="287" r:id="rId11"/>
    <p:sldId id="288" r:id="rId12"/>
    <p:sldId id="289" r:id="rId13"/>
    <p:sldId id="290" r:id="rId14"/>
    <p:sldId id="291" r:id="rId15"/>
    <p:sldId id="259" r:id="rId16"/>
    <p:sldId id="292" r:id="rId17"/>
    <p:sldId id="263" r:id="rId18"/>
    <p:sldId id="264" r:id="rId19"/>
    <p:sldId id="258" r:id="rId20"/>
    <p:sldId id="297" r:id="rId21"/>
    <p:sldId id="256" r:id="rId22"/>
    <p:sldId id="299" r:id="rId23"/>
    <p:sldId id="300" r:id="rId24"/>
    <p:sldId id="293" r:id="rId25"/>
    <p:sldId id="294" r:id="rId26"/>
    <p:sldId id="295" r:id="rId27"/>
    <p:sldId id="301" r:id="rId28"/>
    <p:sldId id="313" r:id="rId29"/>
    <p:sldId id="312" r:id="rId30"/>
    <p:sldId id="302" r:id="rId31"/>
    <p:sldId id="310" r:id="rId32"/>
    <p:sldId id="311" r:id="rId33"/>
    <p:sldId id="303" r:id="rId34"/>
    <p:sldId id="3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Swartz" initials="KS" lastIdx="1" clrIdx="0">
    <p:extLst>
      <p:ext uri="{19B8F6BF-5375-455C-9EA6-DF929625EA0E}">
        <p15:presenceInfo xmlns:p15="http://schemas.microsoft.com/office/powerpoint/2012/main" userId="6a5ff820844086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99" d="100"/>
          <a:sy n="99" d="100"/>
        </p:scale>
        <p:origin x="90" y="42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CCCA2-8B19-4A5A-9369-A57DD42F06BF}" type="datetimeFigureOut">
              <a:rPr lang="en-AU" smtClean="0"/>
              <a:t>27/03/2021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22DBB6-04B2-4A28-8F89-011A90218344}" type="slidenum">
              <a:rPr lang="en-AU" smtClean="0"/>
              <a:t>‹#›</a:t>
            </a:fld>
            <a:endParaRPr lang="en-AU"/>
          </a:p>
        </p:txBody>
      </p:sp>
    </p:spTree>
    <p:extLst>
      <p:ext uri="{BB962C8B-B14F-4D97-AF65-F5344CB8AC3E}">
        <p14:creationId xmlns:p14="http://schemas.microsoft.com/office/powerpoint/2010/main" val="8831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62067D-C89C-4FD0-850B-2B7628260F3B}" type="slidenum">
              <a:rPr lang="en-US" smtClean="0"/>
              <a:t>18</a:t>
            </a:fld>
            <a:endParaRPr lang="en-US"/>
          </a:p>
        </p:txBody>
      </p:sp>
    </p:spTree>
    <p:extLst>
      <p:ext uri="{BB962C8B-B14F-4D97-AF65-F5344CB8AC3E}">
        <p14:creationId xmlns:p14="http://schemas.microsoft.com/office/powerpoint/2010/main" val="1289186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3/27/2021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3/27/2021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3/27/2021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3/27/2021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3/27/2021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3/27/2021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3/27/2021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s://www.makeovermonday.co.uk/data/" TargetMode="External"/><Relationship Id="rId1" Type="http://schemas.openxmlformats.org/officeDocument/2006/relationships/slideLayout" Target="../slideLayouts/slideLayout5.xml"/><Relationship Id="rId6" Type="http://schemas.openxmlformats.org/officeDocument/2006/relationships/hyperlink" Target="https://ourworldindata.org/policy-responses-covid" TargetMode="External"/><Relationship Id="rId5" Type="http://schemas.openxmlformats.org/officeDocument/2006/relationships/image" Target="../media/image3.png"/><Relationship Id="rId4" Type="http://schemas.openxmlformats.org/officeDocument/2006/relationships/hyperlink" Target="https://www.kaggle.com/dataset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hyperlink" Target="https://www.kaggle.com/gpreda/coronavirus-2019ncov" TargetMode="Externa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hyperlink" Target="https://www.google.com/covid19/mobility/"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554765"/>
            <a:ext cx="10993549" cy="1475013"/>
          </a:xfrm>
        </p:spPr>
        <p:txBody>
          <a:bodyPr>
            <a:normAutofit/>
          </a:bodyPr>
          <a:lstStyle/>
          <a:p>
            <a:r>
              <a:rPr lang="en-US" sz="3600" dirty="0"/>
              <a:t>COVID19 &amp; People using Public Transport</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By the DATA DIVAS: AN NGUYEN, ARRON NGUYEN, RAKHI ROY, MEHRDAD MALEKI &amp; KEVIN SWARTZ</a:t>
            </a:r>
          </a:p>
          <a:p>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3B5E2-0B06-45DB-83BE-591C4E888E6D}"/>
              </a:ext>
            </a:extLst>
          </p:cNvPr>
          <p:cNvSpPr>
            <a:spLocks noGrp="1"/>
          </p:cNvSpPr>
          <p:nvPr>
            <p:ph type="title"/>
          </p:nvPr>
        </p:nvSpPr>
        <p:spPr>
          <a:xfrm>
            <a:off x="767857" y="933451"/>
            <a:ext cx="3031852" cy="471838"/>
          </a:xfrm>
        </p:spPr>
        <p:txBody>
          <a:bodyPr/>
          <a:lstStyle/>
          <a:p>
            <a:r>
              <a:rPr lang="en-US" dirty="0"/>
              <a:t>DATA PREPARATION</a:t>
            </a:r>
            <a:endParaRPr lang="en-AU" dirty="0"/>
          </a:p>
        </p:txBody>
      </p:sp>
      <p:sp>
        <p:nvSpPr>
          <p:cNvPr id="5" name="Text Placeholder 4">
            <a:extLst>
              <a:ext uri="{FF2B5EF4-FFF2-40B4-BE49-F238E27FC236}">
                <a16:creationId xmlns:a16="http://schemas.microsoft.com/office/drawing/2014/main" id="{72F92291-E430-4089-9680-FE97F17BE69A}"/>
              </a:ext>
            </a:extLst>
          </p:cNvPr>
          <p:cNvSpPr>
            <a:spLocks noGrp="1"/>
          </p:cNvSpPr>
          <p:nvPr>
            <p:ph type="body" sz="half" idx="2"/>
          </p:nvPr>
        </p:nvSpPr>
        <p:spPr>
          <a:xfrm>
            <a:off x="767856" y="1566119"/>
            <a:ext cx="3207377" cy="4738427"/>
          </a:xfrm>
        </p:spPr>
        <p:txBody>
          <a:bodyPr>
            <a:normAutofit fontScale="85000" lnSpcReduction="10000"/>
          </a:bodyPr>
          <a:lstStyle/>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Data cleansing to search for missing state via Google APIs and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CitiPy</a:t>
            </a:r>
            <a:r>
              <a:rPr lang="en-AU" sz="1800" dirty="0">
                <a:effectLst/>
                <a:latin typeface="Calibri" panose="020F0502020204030204" pitchFamily="34" charset="0"/>
                <a:ea typeface="Calibri" panose="020F0502020204030204" pitchFamily="34" charset="0"/>
                <a:cs typeface="Times New Roman" panose="02020603050405020304" pitchFamily="18" charset="0"/>
              </a:rPr>
              <a:t> Python library</a:t>
            </a: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Grouping of mobility data from city council area level to state level, and using median as the measure of central tendency.</a:t>
            </a:r>
          </a:p>
          <a:p>
            <a:pPr marL="342900" lvl="0" indent="-342900">
              <a:lnSpc>
                <a:spcPct val="107000"/>
              </a:lnSpc>
              <a:spcAft>
                <a:spcPts val="800"/>
              </a:spcAft>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Merging both COVID19 daily data and Google mobility data together on Country, State and Date parameters.\ </a:t>
            </a:r>
          </a:p>
          <a:p>
            <a:pPr>
              <a:lnSpc>
                <a:spcPct val="107000"/>
              </a:lnSpc>
              <a:spcAft>
                <a:spcPts val="800"/>
              </a:spcAft>
            </a:pPr>
            <a:r>
              <a:rPr lang="en-AU" sz="1800" b="1" dirty="0">
                <a:effectLst/>
                <a:latin typeface="Calibri" panose="020F0502020204030204" pitchFamily="34" charset="0"/>
                <a:ea typeface="Calibri" panose="020F0502020204030204" pitchFamily="34" charset="0"/>
                <a:cs typeface="Times New Roman" panose="02020603050405020304" pitchFamily="18" charset="0"/>
              </a:rPr>
              <a:t>Is it appropriate to use median instead of mean to group the mobility data?</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Data distribution of the main interested mobility categories by each state, the non-normally distribution suggested that median should be used.</a:t>
            </a:r>
          </a:p>
          <a:p>
            <a:pPr marL="342900" lvl="0" indent="-342900">
              <a:lnSpc>
                <a:spcPct val="107000"/>
              </a:lnSpc>
              <a:spcAft>
                <a:spcPts val="800"/>
              </a:spcAft>
              <a:buFont typeface="Symbol" panose="05050102010706020507" pitchFamily="18" charset="2"/>
              <a:buChar char=""/>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pic>
        <p:nvPicPr>
          <p:cNvPr id="12" name="Content Placeholder 11">
            <a:extLst>
              <a:ext uri="{FF2B5EF4-FFF2-40B4-BE49-F238E27FC236}">
                <a16:creationId xmlns:a16="http://schemas.microsoft.com/office/drawing/2014/main" id="{50BC3C5D-6E16-4DDF-8F20-A0CB67060F07}"/>
              </a:ext>
            </a:extLst>
          </p:cNvPr>
          <p:cNvPicPr>
            <a:picLocks noGrp="1"/>
          </p:cNvPicPr>
          <p:nvPr>
            <p:ph idx="1"/>
          </p:nvPr>
        </p:nvPicPr>
        <p:blipFill>
          <a:blip r:embed="rId2"/>
          <a:stretch>
            <a:fillRect/>
          </a:stretch>
        </p:blipFill>
        <p:spPr>
          <a:xfrm>
            <a:off x="4129238" y="654517"/>
            <a:ext cx="8062761" cy="2098308"/>
          </a:xfrm>
          <a:prstGeom prst="rect">
            <a:avLst/>
          </a:prstGeom>
        </p:spPr>
      </p:pic>
      <p:pic>
        <p:nvPicPr>
          <p:cNvPr id="13" name="Picture 12">
            <a:extLst>
              <a:ext uri="{FF2B5EF4-FFF2-40B4-BE49-F238E27FC236}">
                <a16:creationId xmlns:a16="http://schemas.microsoft.com/office/drawing/2014/main" id="{76347E75-611D-4BD6-8D76-AB2962EA9F89}"/>
              </a:ext>
            </a:extLst>
          </p:cNvPr>
          <p:cNvPicPr/>
          <p:nvPr/>
        </p:nvPicPr>
        <p:blipFill>
          <a:blip r:embed="rId3"/>
          <a:stretch>
            <a:fillRect/>
          </a:stretch>
        </p:blipFill>
        <p:spPr>
          <a:xfrm>
            <a:off x="4129238" y="2548286"/>
            <a:ext cx="8062761" cy="2098307"/>
          </a:xfrm>
          <a:prstGeom prst="rect">
            <a:avLst/>
          </a:prstGeom>
        </p:spPr>
      </p:pic>
      <p:pic>
        <p:nvPicPr>
          <p:cNvPr id="14" name="Picture 13">
            <a:extLst>
              <a:ext uri="{FF2B5EF4-FFF2-40B4-BE49-F238E27FC236}">
                <a16:creationId xmlns:a16="http://schemas.microsoft.com/office/drawing/2014/main" id="{AD6C7E85-3A77-4F75-8F2B-90D113C3BF5C}"/>
              </a:ext>
            </a:extLst>
          </p:cNvPr>
          <p:cNvPicPr/>
          <p:nvPr/>
        </p:nvPicPr>
        <p:blipFill>
          <a:blip r:embed="rId4"/>
          <a:stretch>
            <a:fillRect/>
          </a:stretch>
        </p:blipFill>
        <p:spPr>
          <a:xfrm>
            <a:off x="4282639" y="4646593"/>
            <a:ext cx="7797066" cy="1975588"/>
          </a:xfrm>
          <a:prstGeom prst="rect">
            <a:avLst/>
          </a:prstGeom>
        </p:spPr>
      </p:pic>
    </p:spTree>
    <p:extLst>
      <p:ext uri="{BB962C8B-B14F-4D97-AF65-F5344CB8AC3E}">
        <p14:creationId xmlns:p14="http://schemas.microsoft.com/office/powerpoint/2010/main" val="255346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FE51F-344C-444B-A644-B4A8228F44EA}"/>
              </a:ext>
            </a:extLst>
          </p:cNvPr>
          <p:cNvSpPr>
            <a:spLocks noGrp="1"/>
          </p:cNvSpPr>
          <p:nvPr>
            <p:ph type="title"/>
          </p:nvPr>
        </p:nvSpPr>
        <p:spPr>
          <a:xfrm>
            <a:off x="581193" y="729658"/>
            <a:ext cx="11029616" cy="532105"/>
          </a:xfrm>
        </p:spPr>
        <p:txBody>
          <a:bodyPr/>
          <a:lstStyle/>
          <a:p>
            <a:r>
              <a:rPr lang="en-US" dirty="0"/>
              <a:t>CHALLENGES IN FINDING THE NULL STATE</a:t>
            </a:r>
            <a:endParaRPr lang="en-AU" dirty="0"/>
          </a:p>
        </p:txBody>
      </p:sp>
      <p:sp>
        <p:nvSpPr>
          <p:cNvPr id="6" name="Content Placeholder 5">
            <a:extLst>
              <a:ext uri="{FF2B5EF4-FFF2-40B4-BE49-F238E27FC236}">
                <a16:creationId xmlns:a16="http://schemas.microsoft.com/office/drawing/2014/main" id="{28ABBF96-1BE1-4ABF-9102-353B361A442F}"/>
              </a:ext>
            </a:extLst>
          </p:cNvPr>
          <p:cNvSpPr>
            <a:spLocks noGrp="1"/>
          </p:cNvSpPr>
          <p:nvPr>
            <p:ph sz="half" idx="1"/>
          </p:nvPr>
        </p:nvSpPr>
        <p:spPr>
          <a:xfrm>
            <a:off x="368567" y="1405289"/>
            <a:ext cx="5929162" cy="5303519"/>
          </a:xfrm>
        </p:spPr>
        <p:txBody>
          <a:bodyPr>
            <a:normAutofit fontScale="25000" lnSpcReduction="20000"/>
          </a:bodyPr>
          <a:lstStyle/>
          <a:p>
            <a:endParaRPr lang="en-AU" sz="64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64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6400" dirty="0">
              <a:latin typeface="Calibri" panose="020F0502020204030204" pitchFamily="34" charset="0"/>
              <a:ea typeface="Calibri" panose="020F0502020204030204" pitchFamily="34" charset="0"/>
              <a:cs typeface="Times New Roman" panose="02020603050405020304" pitchFamily="18" charset="0"/>
            </a:endParaRPr>
          </a:p>
          <a:p>
            <a:r>
              <a:rPr lang="en-AU" sz="6400" dirty="0">
                <a:effectLst/>
                <a:latin typeface="Calibri" panose="020F0502020204030204" pitchFamily="34" charset="0"/>
                <a:ea typeface="Calibri" panose="020F0502020204030204" pitchFamily="34" charset="0"/>
                <a:cs typeface="Times New Roman" panose="02020603050405020304" pitchFamily="18" charset="0"/>
              </a:rPr>
              <a:t>The only location parameter in the Google mobility data is the place id</a:t>
            </a:r>
          </a:p>
          <a:p>
            <a:endParaRPr lang="en-AU" sz="6400" dirty="0">
              <a:latin typeface="Calibri" panose="020F0502020204030204" pitchFamily="34" charset="0"/>
              <a:ea typeface="Calibri" panose="020F0502020204030204" pitchFamily="34" charset="0"/>
              <a:cs typeface="Times New Roman" panose="02020603050405020304" pitchFamily="18" charset="0"/>
            </a:endParaRPr>
          </a:p>
          <a:p>
            <a:endParaRPr lang="en-AU" sz="64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6400" dirty="0">
              <a:latin typeface="Calibri" panose="020F0502020204030204" pitchFamily="34" charset="0"/>
              <a:ea typeface="Calibri" panose="020F0502020204030204" pitchFamily="34" charset="0"/>
              <a:cs typeface="Times New Roman" panose="02020603050405020304" pitchFamily="18" charset="0"/>
            </a:endParaRPr>
          </a:p>
          <a:p>
            <a:endParaRPr lang="en-AU" sz="6400" dirty="0">
              <a:latin typeface="Calibri" panose="020F0502020204030204" pitchFamily="34" charset="0"/>
              <a:ea typeface="Calibri" panose="020F0502020204030204" pitchFamily="34" charset="0"/>
              <a:cs typeface="Times New Roman" panose="02020603050405020304" pitchFamily="18" charset="0"/>
            </a:endParaRPr>
          </a:p>
          <a:p>
            <a:endParaRPr lang="en-AU" sz="6400" dirty="0">
              <a:latin typeface="Calibri" panose="020F0502020204030204" pitchFamily="34" charset="0"/>
              <a:ea typeface="Calibri" panose="020F0502020204030204" pitchFamily="34" charset="0"/>
              <a:cs typeface="Times New Roman" panose="02020603050405020304" pitchFamily="18" charset="0"/>
            </a:endParaRPr>
          </a:p>
          <a:p>
            <a:endParaRPr lang="en-AU" sz="6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6400" dirty="0">
                <a:effectLst/>
                <a:latin typeface="Calibri" panose="020F0502020204030204" pitchFamily="34" charset="0"/>
                <a:ea typeface="Calibri" panose="020F0502020204030204" pitchFamily="34" charset="0"/>
                <a:cs typeface="Times New Roman" panose="02020603050405020304" pitchFamily="18" charset="0"/>
              </a:rPr>
              <a:t>Via different Google API methods, the State could not be found by just using one-step search using the available Place ID. Below is the path used to find the State of the mystery location:</a:t>
            </a:r>
          </a:p>
          <a:p>
            <a:pPr marL="342900" lvl="0" indent="-342900">
              <a:lnSpc>
                <a:spcPct val="107000"/>
              </a:lnSpc>
              <a:buFont typeface="+mj-lt"/>
              <a:buAutoNum type="arabicPeriod"/>
            </a:pPr>
            <a:r>
              <a:rPr lang="en-AU" sz="6400" dirty="0">
                <a:effectLst/>
                <a:latin typeface="Calibri" panose="020F0502020204030204" pitchFamily="34" charset="0"/>
                <a:ea typeface="Calibri" panose="020F0502020204030204" pitchFamily="34" charset="0"/>
                <a:cs typeface="Times New Roman" panose="02020603050405020304" pitchFamily="18" charset="0"/>
              </a:rPr>
              <a:t>Find latitude/longitude of the place id</a:t>
            </a:r>
          </a:p>
          <a:p>
            <a:pPr marL="342900" lvl="0" indent="-342900">
              <a:lnSpc>
                <a:spcPct val="107000"/>
              </a:lnSpc>
              <a:buFont typeface="+mj-lt"/>
              <a:buAutoNum type="arabicPeriod"/>
            </a:pPr>
            <a:r>
              <a:rPr lang="en-AU" sz="6400" dirty="0">
                <a:effectLst/>
                <a:latin typeface="Calibri" panose="020F0502020204030204" pitchFamily="34" charset="0"/>
                <a:ea typeface="Calibri" panose="020F0502020204030204" pitchFamily="34" charset="0"/>
                <a:cs typeface="Times New Roman" panose="02020603050405020304" pitchFamily="18" charset="0"/>
              </a:rPr>
              <a:t>Use </a:t>
            </a:r>
            <a:r>
              <a:rPr lang="en-AU" sz="6400" dirty="0" err="1">
                <a:effectLst/>
                <a:latin typeface="Calibri" panose="020F0502020204030204" pitchFamily="34" charset="0"/>
                <a:ea typeface="Calibri" panose="020F0502020204030204" pitchFamily="34" charset="0"/>
                <a:cs typeface="Times New Roman" panose="02020603050405020304" pitchFamily="18" charset="0"/>
              </a:rPr>
              <a:t>CitiPy</a:t>
            </a:r>
            <a:r>
              <a:rPr lang="en-AU" sz="6400" dirty="0">
                <a:effectLst/>
                <a:latin typeface="Calibri" panose="020F0502020204030204" pitchFamily="34" charset="0"/>
                <a:ea typeface="Calibri" panose="020F0502020204030204" pitchFamily="34" charset="0"/>
                <a:cs typeface="Times New Roman" panose="02020603050405020304" pitchFamily="18" charset="0"/>
              </a:rPr>
              <a:t> Python library to search for nearby city base on coordination (latitude/longitude)</a:t>
            </a:r>
          </a:p>
          <a:p>
            <a:pPr marL="342900" lvl="0" indent="-342900">
              <a:lnSpc>
                <a:spcPct val="107000"/>
              </a:lnSpc>
              <a:spcAft>
                <a:spcPts val="800"/>
              </a:spcAft>
              <a:buFont typeface="+mj-lt"/>
              <a:buAutoNum type="arabicPeriod"/>
            </a:pPr>
            <a:r>
              <a:rPr lang="en-AU" sz="6400" dirty="0">
                <a:effectLst/>
                <a:latin typeface="Calibri" panose="020F0502020204030204" pitchFamily="34" charset="0"/>
                <a:ea typeface="Calibri" panose="020F0502020204030204" pitchFamily="34" charset="0"/>
                <a:cs typeface="Times New Roman" panose="02020603050405020304" pitchFamily="18" charset="0"/>
              </a:rPr>
              <a:t>Search city details via Google address search API to retrieve the state</a:t>
            </a:r>
          </a:p>
          <a:p>
            <a:endParaRPr lang="en-AU" sz="64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1800" dirty="0">
              <a:latin typeface="Calibri" panose="020F0502020204030204" pitchFamily="34" charset="0"/>
              <a:ea typeface="Calibri" panose="020F0502020204030204" pitchFamily="34" charset="0"/>
              <a:cs typeface="Times New Roman" panose="02020603050405020304" pitchFamily="18" charset="0"/>
            </a:endParaRPr>
          </a:p>
          <a:p>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8" name="Content Placeholder 7">
            <a:extLst>
              <a:ext uri="{FF2B5EF4-FFF2-40B4-BE49-F238E27FC236}">
                <a16:creationId xmlns:a16="http://schemas.microsoft.com/office/drawing/2014/main" id="{67B1828E-C950-4C2D-8A0B-31DA53D6359B}"/>
              </a:ext>
            </a:extLst>
          </p:cNvPr>
          <p:cNvSpPr>
            <a:spLocks noGrp="1"/>
          </p:cNvSpPr>
          <p:nvPr>
            <p:ph sz="half" idx="2"/>
          </p:nvPr>
        </p:nvSpPr>
        <p:spPr>
          <a:xfrm>
            <a:off x="6416039" y="1405289"/>
            <a:ext cx="5194769" cy="4455762"/>
          </a:xfrm>
        </p:spPr>
        <p:txBody>
          <a:bodyPr>
            <a:normAutofit fontScale="25000" lnSpcReduction="20000"/>
          </a:bodyPr>
          <a:lstStyle/>
          <a:p>
            <a:r>
              <a:rPr lang="en-AU" sz="7200" dirty="0">
                <a:effectLst/>
                <a:latin typeface="Calibri" panose="020F0502020204030204" pitchFamily="34" charset="0"/>
                <a:ea typeface="Calibri" panose="020F0502020204030204" pitchFamily="34" charset="0"/>
                <a:cs typeface="Times New Roman" panose="02020603050405020304" pitchFamily="18" charset="0"/>
              </a:rPr>
              <a:t>Google earth image of the mystery location:</a:t>
            </a:r>
          </a:p>
          <a:p>
            <a:endParaRPr lang="en-AU" sz="7200" dirty="0">
              <a:latin typeface="Calibri" panose="020F0502020204030204" pitchFamily="34" charset="0"/>
              <a:ea typeface="Calibri" panose="020F0502020204030204" pitchFamily="34" charset="0"/>
              <a:cs typeface="Times New Roman" panose="02020603050405020304" pitchFamily="18" charset="0"/>
            </a:endParaRPr>
          </a:p>
          <a:p>
            <a:endParaRPr lang="en-AU" sz="72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7200" dirty="0">
              <a:latin typeface="Calibri" panose="020F0502020204030204" pitchFamily="34" charset="0"/>
              <a:ea typeface="Calibri" panose="020F0502020204030204" pitchFamily="34" charset="0"/>
              <a:cs typeface="Times New Roman" panose="02020603050405020304" pitchFamily="18" charset="0"/>
            </a:endParaRPr>
          </a:p>
          <a:p>
            <a:endParaRPr lang="en-AU" sz="72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7200" dirty="0">
              <a:latin typeface="Calibri" panose="020F0502020204030204" pitchFamily="34" charset="0"/>
              <a:ea typeface="Calibri" panose="020F0502020204030204" pitchFamily="34" charset="0"/>
              <a:cs typeface="Times New Roman" panose="02020603050405020304" pitchFamily="18" charset="0"/>
            </a:endParaRPr>
          </a:p>
          <a:p>
            <a:endParaRPr lang="en-AU" sz="72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7200" dirty="0">
              <a:latin typeface="Calibri" panose="020F0502020204030204" pitchFamily="34" charset="0"/>
              <a:ea typeface="Calibri" panose="020F0502020204030204" pitchFamily="34" charset="0"/>
              <a:cs typeface="Times New Roman" panose="02020603050405020304" pitchFamily="18" charset="0"/>
            </a:endParaRPr>
          </a:p>
          <a:p>
            <a:endParaRPr lang="en-AU" sz="72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72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18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E738330-9634-4C3D-97F3-DABE98011219}"/>
              </a:ext>
            </a:extLst>
          </p:cNvPr>
          <p:cNvPicPr/>
          <p:nvPr/>
        </p:nvPicPr>
        <p:blipFill>
          <a:blip r:embed="rId2"/>
          <a:stretch>
            <a:fillRect/>
          </a:stretch>
        </p:blipFill>
        <p:spPr>
          <a:xfrm>
            <a:off x="566219" y="2419445"/>
            <a:ext cx="5731510" cy="1189355"/>
          </a:xfrm>
          <a:prstGeom prst="rect">
            <a:avLst/>
          </a:prstGeom>
        </p:spPr>
      </p:pic>
      <p:pic>
        <p:nvPicPr>
          <p:cNvPr id="9" name="Picture 8">
            <a:extLst>
              <a:ext uri="{FF2B5EF4-FFF2-40B4-BE49-F238E27FC236}">
                <a16:creationId xmlns:a16="http://schemas.microsoft.com/office/drawing/2014/main" id="{57566CEA-8881-46AB-91A4-C5BD444D4B44}"/>
              </a:ext>
            </a:extLst>
          </p:cNvPr>
          <p:cNvPicPr/>
          <p:nvPr/>
        </p:nvPicPr>
        <p:blipFill>
          <a:blip r:embed="rId3"/>
          <a:stretch>
            <a:fillRect/>
          </a:stretch>
        </p:blipFill>
        <p:spPr>
          <a:xfrm>
            <a:off x="6416039" y="2304101"/>
            <a:ext cx="5731510" cy="2835910"/>
          </a:xfrm>
          <a:prstGeom prst="rect">
            <a:avLst/>
          </a:prstGeom>
        </p:spPr>
      </p:pic>
    </p:spTree>
    <p:extLst>
      <p:ext uri="{BB962C8B-B14F-4D97-AF65-F5344CB8AC3E}">
        <p14:creationId xmlns:p14="http://schemas.microsoft.com/office/powerpoint/2010/main" val="2027723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39B3-3DAA-46F3-8F10-2BFD777670E5}"/>
              </a:ext>
            </a:extLst>
          </p:cNvPr>
          <p:cNvSpPr>
            <a:spLocks noGrp="1"/>
          </p:cNvSpPr>
          <p:nvPr>
            <p:ph type="title"/>
          </p:nvPr>
        </p:nvSpPr>
        <p:spPr/>
        <p:txBody>
          <a:bodyPr>
            <a:normAutofit/>
          </a:bodyPr>
          <a:lstStyle/>
          <a:p>
            <a:r>
              <a:rPr lang="en-AU" b="1" dirty="0">
                <a:solidFill>
                  <a:schemeClr val="tx1"/>
                </a:solidFill>
                <a:effectLst/>
                <a:ea typeface="Times New Roman" panose="02020603050405020304" pitchFamily="18" charset="0"/>
                <a:cs typeface="Times New Roman" panose="02020603050405020304" pitchFamily="18" charset="0"/>
              </a:rPr>
              <a:t>Data VIZUALISATION</a:t>
            </a:r>
            <a:endParaRPr lang="en-AU" dirty="0">
              <a:solidFill>
                <a:schemeClr val="tx1"/>
              </a:solidFill>
            </a:endParaRPr>
          </a:p>
        </p:txBody>
      </p:sp>
    </p:spTree>
    <p:extLst>
      <p:ext uri="{BB962C8B-B14F-4D97-AF65-F5344CB8AC3E}">
        <p14:creationId xmlns:p14="http://schemas.microsoft.com/office/powerpoint/2010/main" val="119573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A68C-C2FA-4F2E-84B1-99CCD90F90CB}"/>
              </a:ext>
            </a:extLst>
          </p:cNvPr>
          <p:cNvSpPr>
            <a:spLocks noGrp="1"/>
          </p:cNvSpPr>
          <p:nvPr>
            <p:ph type="title"/>
          </p:nvPr>
        </p:nvSpPr>
        <p:spPr>
          <a:xfrm>
            <a:off x="581192" y="702157"/>
            <a:ext cx="11029616" cy="499094"/>
          </a:xfrm>
        </p:spPr>
        <p:txBody>
          <a:bodyPr>
            <a:normAutofit fontScale="90000"/>
          </a:bodyPr>
          <a:lstStyle/>
          <a:p>
            <a:pPr marL="342900" lvl="0" indent="-342900">
              <a:lnSpc>
                <a:spcPct val="107000"/>
              </a:lnSpc>
              <a:spcAft>
                <a:spcPts val="800"/>
              </a:spcAft>
              <a:tabLst>
                <a:tab pos="457200" algn="l"/>
              </a:tabLst>
            </a:pPr>
            <a:r>
              <a:rPr lang="en-US" dirty="0">
                <a:solidFill>
                  <a:schemeClr val="tx1"/>
                </a:solidFill>
                <a:effectLst/>
                <a:ea typeface="Times New Roman" panose="02020603050405020304" pitchFamily="18" charset="0"/>
                <a:cs typeface="Times New Roman" panose="02020603050405020304" pitchFamily="18" charset="0"/>
              </a:rPr>
              <a:t>Data Analysis - The COVID Data for 2020</a:t>
            </a:r>
            <a:endParaRPr lang="en-AU" dirty="0"/>
          </a:p>
        </p:txBody>
      </p:sp>
      <p:sp>
        <p:nvSpPr>
          <p:cNvPr id="3" name="Content Placeholder 2">
            <a:extLst>
              <a:ext uri="{FF2B5EF4-FFF2-40B4-BE49-F238E27FC236}">
                <a16:creationId xmlns:a16="http://schemas.microsoft.com/office/drawing/2014/main" id="{039DBF87-6BA2-4581-9CC7-81554E61A09D}"/>
              </a:ext>
            </a:extLst>
          </p:cNvPr>
          <p:cNvSpPr>
            <a:spLocks noGrp="1"/>
          </p:cNvSpPr>
          <p:nvPr>
            <p:ph idx="1"/>
          </p:nvPr>
        </p:nvSpPr>
        <p:spPr>
          <a:xfrm>
            <a:off x="581192" y="1481798"/>
            <a:ext cx="11029615" cy="4493552"/>
          </a:xfrm>
        </p:spPr>
        <p:txBody>
          <a:bodyPr/>
          <a:lstStyle/>
          <a:p>
            <a:endParaRPr lang="en-AU" dirty="0"/>
          </a:p>
        </p:txBody>
      </p:sp>
      <p:grpSp>
        <p:nvGrpSpPr>
          <p:cNvPr id="7" name="Group 6">
            <a:extLst>
              <a:ext uri="{FF2B5EF4-FFF2-40B4-BE49-F238E27FC236}">
                <a16:creationId xmlns:a16="http://schemas.microsoft.com/office/drawing/2014/main" id="{C5F8BBA9-9298-4B1D-8A07-49BBE790C304}"/>
              </a:ext>
            </a:extLst>
          </p:cNvPr>
          <p:cNvGrpSpPr/>
          <p:nvPr/>
        </p:nvGrpSpPr>
        <p:grpSpPr>
          <a:xfrm>
            <a:off x="732633" y="1803880"/>
            <a:ext cx="10726733" cy="3749270"/>
            <a:chOff x="1521206" y="1475874"/>
            <a:chExt cx="10726733" cy="3749270"/>
          </a:xfrm>
        </p:grpSpPr>
        <p:sp>
          <p:nvSpPr>
            <p:cNvPr id="16" name="TextBox 15">
              <a:extLst>
                <a:ext uri="{FF2B5EF4-FFF2-40B4-BE49-F238E27FC236}">
                  <a16:creationId xmlns:a16="http://schemas.microsoft.com/office/drawing/2014/main" id="{F0F0667F-53EC-46EA-8A9F-0EDDBF342707}"/>
                </a:ext>
              </a:extLst>
            </p:cNvPr>
            <p:cNvSpPr txBox="1"/>
            <p:nvPr/>
          </p:nvSpPr>
          <p:spPr>
            <a:xfrm>
              <a:off x="7886486" y="4586531"/>
              <a:ext cx="4361453" cy="461665"/>
            </a:xfrm>
            <a:prstGeom prst="rect">
              <a:avLst/>
            </a:prstGeom>
            <a:noFill/>
          </p:spPr>
          <p:txBody>
            <a:bodyPr wrap="square" rtlCol="0">
              <a:spAutoFit/>
            </a:bodyPr>
            <a:lstStyle>
              <a:defPPr>
                <a:defRPr lang="en-US"/>
              </a:defPPr>
              <a:lvl1pPr>
                <a:defRPr sz="2400" b="1">
                  <a:solidFill>
                    <a:srgbClr val="002060"/>
                  </a:solidFill>
                </a:defRPr>
              </a:lvl1pPr>
            </a:lstStyle>
            <a:p>
              <a:r>
                <a:rPr lang="en-AU" dirty="0"/>
                <a:t>What happened in 2020?</a:t>
              </a:r>
            </a:p>
          </p:txBody>
        </p:sp>
        <p:pic>
          <p:nvPicPr>
            <p:cNvPr id="4" name="Picture 3">
              <a:extLst>
                <a:ext uri="{FF2B5EF4-FFF2-40B4-BE49-F238E27FC236}">
                  <a16:creationId xmlns:a16="http://schemas.microsoft.com/office/drawing/2014/main" id="{4FFBF899-A9EF-40E4-8D81-390F598B8E77}"/>
                </a:ext>
              </a:extLst>
            </p:cNvPr>
            <p:cNvPicPr>
              <a:picLocks noChangeAspect="1"/>
            </p:cNvPicPr>
            <p:nvPr/>
          </p:nvPicPr>
          <p:blipFill rotWithShape="1">
            <a:blip r:embed="rId2"/>
            <a:srcRect l="6333" t="30967" r="76756" b="41957"/>
            <a:stretch/>
          </p:blipFill>
          <p:spPr>
            <a:xfrm>
              <a:off x="1521206" y="1475874"/>
              <a:ext cx="6043376" cy="3749270"/>
            </a:xfrm>
            <a:prstGeom prst="rect">
              <a:avLst/>
            </a:prstGeom>
          </p:spPr>
        </p:pic>
        <p:pic>
          <p:nvPicPr>
            <p:cNvPr id="6" name="Picture 5">
              <a:extLst>
                <a:ext uri="{FF2B5EF4-FFF2-40B4-BE49-F238E27FC236}">
                  <a16:creationId xmlns:a16="http://schemas.microsoft.com/office/drawing/2014/main" id="{EAA1FEE4-E043-423D-A637-09F87686959D}"/>
                </a:ext>
              </a:extLst>
            </p:cNvPr>
            <p:cNvPicPr>
              <a:picLocks noChangeAspect="1"/>
            </p:cNvPicPr>
            <p:nvPr/>
          </p:nvPicPr>
          <p:blipFill>
            <a:blip r:embed="rId3"/>
            <a:stretch>
              <a:fillRect/>
            </a:stretch>
          </p:blipFill>
          <p:spPr>
            <a:xfrm>
              <a:off x="9054360" y="3633687"/>
              <a:ext cx="711075" cy="706842"/>
            </a:xfrm>
            <a:prstGeom prst="rect">
              <a:avLst/>
            </a:prstGeom>
          </p:spPr>
        </p:pic>
        <p:pic>
          <p:nvPicPr>
            <p:cNvPr id="5" name="Picture 4">
              <a:extLst>
                <a:ext uri="{FF2B5EF4-FFF2-40B4-BE49-F238E27FC236}">
                  <a16:creationId xmlns:a16="http://schemas.microsoft.com/office/drawing/2014/main" id="{85463E20-EF59-49EB-B770-8A35325A0B50}"/>
                </a:ext>
              </a:extLst>
            </p:cNvPr>
            <p:cNvPicPr>
              <a:picLocks noChangeAspect="1"/>
            </p:cNvPicPr>
            <p:nvPr/>
          </p:nvPicPr>
          <p:blipFill>
            <a:blip r:embed="rId4"/>
            <a:stretch>
              <a:fillRect/>
            </a:stretch>
          </p:blipFill>
          <p:spPr>
            <a:xfrm>
              <a:off x="8752580" y="1991597"/>
              <a:ext cx="1314633" cy="1476581"/>
            </a:xfrm>
            <a:prstGeom prst="rect">
              <a:avLst/>
            </a:prstGeom>
          </p:spPr>
        </p:pic>
      </p:grpSp>
    </p:spTree>
    <p:extLst>
      <p:ext uri="{BB962C8B-B14F-4D97-AF65-F5344CB8AC3E}">
        <p14:creationId xmlns:p14="http://schemas.microsoft.com/office/powerpoint/2010/main" val="3919007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A68C-C2FA-4F2E-84B1-99CCD90F90CB}"/>
              </a:ext>
            </a:extLst>
          </p:cNvPr>
          <p:cNvSpPr>
            <a:spLocks noGrp="1"/>
          </p:cNvSpPr>
          <p:nvPr>
            <p:ph type="title"/>
          </p:nvPr>
        </p:nvSpPr>
        <p:spPr>
          <a:xfrm>
            <a:off x="493816" y="314781"/>
            <a:ext cx="10391274" cy="1110749"/>
          </a:xfrm>
        </p:spPr>
        <p:txBody>
          <a:bodyPr>
            <a:normAutofit/>
          </a:bodyPr>
          <a:lstStyle/>
          <a:p>
            <a:pPr marL="342900" lvl="0" indent="-342900">
              <a:lnSpc>
                <a:spcPct val="107000"/>
              </a:lnSpc>
              <a:spcAft>
                <a:spcPts val="800"/>
              </a:spcAft>
              <a:tabLst>
                <a:tab pos="457200" algn="l"/>
              </a:tabLst>
            </a:pPr>
            <a:r>
              <a:rPr lang="en-US" dirty="0">
                <a:solidFill>
                  <a:schemeClr val="tx1"/>
                </a:solidFill>
                <a:effectLst/>
                <a:ea typeface="Times New Roman" panose="02020603050405020304" pitchFamily="18" charset="0"/>
                <a:cs typeface="Times New Roman" panose="02020603050405020304" pitchFamily="18" charset="0"/>
              </a:rPr>
              <a:t>Data Analysis - The COVID Data for 2020</a:t>
            </a:r>
            <a:br>
              <a:rPr lang="en-AU" sz="1800" dirty="0">
                <a:effectLst/>
                <a:latin typeface="Calibri" panose="020F0502020204030204" pitchFamily="34" charset="0"/>
                <a:ea typeface="Calibri" panose="020F0502020204030204" pitchFamily="34" charset="0"/>
                <a:cs typeface="Times New Roman" panose="02020603050405020304" pitchFamily="18" charset="0"/>
              </a:rPr>
            </a:br>
            <a:endParaRPr lang="en-AU" dirty="0"/>
          </a:p>
        </p:txBody>
      </p:sp>
      <p:grpSp>
        <p:nvGrpSpPr>
          <p:cNvPr id="8" name="Group 7">
            <a:extLst>
              <a:ext uri="{FF2B5EF4-FFF2-40B4-BE49-F238E27FC236}">
                <a16:creationId xmlns:a16="http://schemas.microsoft.com/office/drawing/2014/main" id="{2B093C4B-D2B0-4926-944D-ECC2F1756FC8}"/>
              </a:ext>
            </a:extLst>
          </p:cNvPr>
          <p:cNvGrpSpPr/>
          <p:nvPr/>
        </p:nvGrpSpPr>
        <p:grpSpPr>
          <a:xfrm>
            <a:off x="943275" y="1044094"/>
            <a:ext cx="10663735" cy="5654158"/>
            <a:chOff x="914400" y="870155"/>
            <a:chExt cx="10663735" cy="5654158"/>
          </a:xfrm>
        </p:grpSpPr>
        <p:sp>
          <p:nvSpPr>
            <p:cNvPr id="15" name="TextBox 14">
              <a:extLst>
                <a:ext uri="{FF2B5EF4-FFF2-40B4-BE49-F238E27FC236}">
                  <a16:creationId xmlns:a16="http://schemas.microsoft.com/office/drawing/2014/main" id="{6C176E9A-7BEE-4F36-BF98-EFCBB119CDF7}"/>
                </a:ext>
              </a:extLst>
            </p:cNvPr>
            <p:cNvSpPr txBox="1"/>
            <p:nvPr/>
          </p:nvSpPr>
          <p:spPr>
            <a:xfrm>
              <a:off x="1106906" y="870155"/>
              <a:ext cx="6692827" cy="461665"/>
            </a:xfrm>
            <a:prstGeom prst="rect">
              <a:avLst/>
            </a:prstGeom>
            <a:noFill/>
          </p:spPr>
          <p:txBody>
            <a:bodyPr wrap="square" rtlCol="0">
              <a:spAutoFit/>
            </a:bodyPr>
            <a:lstStyle>
              <a:defPPr>
                <a:defRPr lang="en-US"/>
              </a:defPPr>
              <a:lvl1pPr>
                <a:defRPr sz="1400" b="1"/>
              </a:lvl1pPr>
            </a:lstStyle>
            <a:p>
              <a:r>
                <a:rPr lang="en-AU" sz="2400" dirty="0">
                  <a:solidFill>
                    <a:srgbClr val="002060"/>
                  </a:solidFill>
                </a:rPr>
                <a:t>Where was the weight of the COVID19 cases?</a:t>
              </a:r>
            </a:p>
          </p:txBody>
        </p:sp>
        <p:pic>
          <p:nvPicPr>
            <p:cNvPr id="4" name="Picture 3">
              <a:extLst>
                <a:ext uri="{FF2B5EF4-FFF2-40B4-BE49-F238E27FC236}">
                  <a16:creationId xmlns:a16="http://schemas.microsoft.com/office/drawing/2014/main" id="{218DC10C-32D4-4839-86F1-CC3E127CB06F}"/>
                </a:ext>
              </a:extLst>
            </p:cNvPr>
            <p:cNvPicPr>
              <a:picLocks noChangeAspect="1"/>
            </p:cNvPicPr>
            <p:nvPr/>
          </p:nvPicPr>
          <p:blipFill rotWithShape="1">
            <a:blip r:embed="rId2"/>
            <a:srcRect l="8787" t="26077" r="68843" b="24805"/>
            <a:stretch/>
          </p:blipFill>
          <p:spPr>
            <a:xfrm>
              <a:off x="6485311" y="2191055"/>
              <a:ext cx="5092824" cy="4333258"/>
            </a:xfrm>
            <a:prstGeom prst="rect">
              <a:avLst/>
            </a:prstGeom>
          </p:spPr>
        </p:pic>
        <p:pic>
          <p:nvPicPr>
            <p:cNvPr id="5" name="Picture 4">
              <a:extLst>
                <a:ext uri="{FF2B5EF4-FFF2-40B4-BE49-F238E27FC236}">
                  <a16:creationId xmlns:a16="http://schemas.microsoft.com/office/drawing/2014/main" id="{32902D6B-3D39-4D7D-AAEB-84921E567579}"/>
                </a:ext>
              </a:extLst>
            </p:cNvPr>
            <p:cNvPicPr>
              <a:picLocks noChangeAspect="1"/>
            </p:cNvPicPr>
            <p:nvPr/>
          </p:nvPicPr>
          <p:blipFill>
            <a:blip r:embed="rId3"/>
            <a:stretch>
              <a:fillRect/>
            </a:stretch>
          </p:blipFill>
          <p:spPr>
            <a:xfrm>
              <a:off x="4830722" y="1370129"/>
              <a:ext cx="2353003" cy="657317"/>
            </a:xfrm>
            <a:prstGeom prst="rect">
              <a:avLst/>
            </a:prstGeom>
          </p:spPr>
        </p:pic>
        <p:pic>
          <p:nvPicPr>
            <p:cNvPr id="7" name="Picture 6">
              <a:extLst>
                <a:ext uri="{FF2B5EF4-FFF2-40B4-BE49-F238E27FC236}">
                  <a16:creationId xmlns:a16="http://schemas.microsoft.com/office/drawing/2014/main" id="{CAAE3CDB-C1D9-4D54-8E0A-0B1E7D1A499A}"/>
                </a:ext>
              </a:extLst>
            </p:cNvPr>
            <p:cNvPicPr>
              <a:picLocks noChangeAspect="1"/>
            </p:cNvPicPr>
            <p:nvPr/>
          </p:nvPicPr>
          <p:blipFill rotWithShape="1">
            <a:blip r:embed="rId4"/>
            <a:srcRect l="29563" t="23431" r="26747" b="7959"/>
            <a:stretch/>
          </p:blipFill>
          <p:spPr>
            <a:xfrm>
              <a:off x="914400" y="1988615"/>
              <a:ext cx="5092824" cy="4498661"/>
            </a:xfrm>
            <a:prstGeom prst="rect">
              <a:avLst/>
            </a:prstGeom>
          </p:spPr>
        </p:pic>
      </p:grpSp>
    </p:spTree>
    <p:extLst>
      <p:ext uri="{BB962C8B-B14F-4D97-AF65-F5344CB8AC3E}">
        <p14:creationId xmlns:p14="http://schemas.microsoft.com/office/powerpoint/2010/main" val="332110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5343D6-43C1-4B31-921C-3F2DF483FE83}"/>
              </a:ext>
            </a:extLst>
          </p:cNvPr>
          <p:cNvSpPr>
            <a:spLocks noGrp="1"/>
          </p:cNvSpPr>
          <p:nvPr>
            <p:ph type="title"/>
          </p:nvPr>
        </p:nvSpPr>
        <p:spPr>
          <a:xfrm>
            <a:off x="746760" y="452870"/>
            <a:ext cx="10391274" cy="1110749"/>
          </a:xfrm>
        </p:spPr>
        <p:txBody>
          <a:bodyPr>
            <a:normAutofit/>
          </a:bodyPr>
          <a:lstStyle/>
          <a:p>
            <a:pPr marL="342900" lvl="0" indent="-342900">
              <a:lnSpc>
                <a:spcPct val="107000"/>
              </a:lnSpc>
              <a:spcAft>
                <a:spcPts val="800"/>
              </a:spcAft>
              <a:tabLst>
                <a:tab pos="457200" algn="l"/>
              </a:tabLst>
            </a:pPr>
            <a:r>
              <a:rPr lang="en-US" b="1" dirty="0">
                <a:solidFill>
                  <a:schemeClr val="tx1"/>
                </a:solidFill>
                <a:effectLst/>
                <a:ea typeface="Times New Roman" panose="02020603050405020304" pitchFamily="18" charset="0"/>
                <a:cs typeface="Times New Roman" panose="02020603050405020304" pitchFamily="18" charset="0"/>
              </a:rPr>
              <a:t>Data Analysis - First Level Data Visualization</a:t>
            </a:r>
            <a:br>
              <a:rPr lang="en-AU" sz="1800" dirty="0">
                <a:effectLst/>
                <a:latin typeface="Calibri" panose="020F0502020204030204" pitchFamily="34" charset="0"/>
                <a:ea typeface="Calibri" panose="020F0502020204030204" pitchFamily="34" charset="0"/>
                <a:cs typeface="Times New Roman" panose="02020603050405020304" pitchFamily="18" charset="0"/>
              </a:rPr>
            </a:br>
            <a:endParaRPr lang="en-AU" dirty="0"/>
          </a:p>
        </p:txBody>
      </p:sp>
      <p:grpSp>
        <p:nvGrpSpPr>
          <p:cNvPr id="5" name="Group 4">
            <a:extLst>
              <a:ext uri="{FF2B5EF4-FFF2-40B4-BE49-F238E27FC236}">
                <a16:creationId xmlns:a16="http://schemas.microsoft.com/office/drawing/2014/main" id="{AEF2E1AB-1E79-4B5A-958A-41DA752E3F43}"/>
              </a:ext>
            </a:extLst>
          </p:cNvPr>
          <p:cNvGrpSpPr/>
          <p:nvPr/>
        </p:nvGrpSpPr>
        <p:grpSpPr>
          <a:xfrm>
            <a:off x="746760" y="1634800"/>
            <a:ext cx="10950465" cy="5051115"/>
            <a:chOff x="746760" y="974217"/>
            <a:chExt cx="10950465" cy="5051115"/>
          </a:xfrm>
        </p:grpSpPr>
        <p:pic>
          <p:nvPicPr>
            <p:cNvPr id="10" name="Picture 9">
              <a:extLst>
                <a:ext uri="{FF2B5EF4-FFF2-40B4-BE49-F238E27FC236}">
                  <a16:creationId xmlns:a16="http://schemas.microsoft.com/office/drawing/2014/main" id="{5F419D2F-DA5F-4E12-B90C-D2347A57661C}"/>
                </a:ext>
              </a:extLst>
            </p:cNvPr>
            <p:cNvPicPr>
              <a:picLocks noChangeAspect="1"/>
            </p:cNvPicPr>
            <p:nvPr/>
          </p:nvPicPr>
          <p:blipFill rotWithShape="1">
            <a:blip r:embed="rId2"/>
            <a:srcRect l="22334" t="57334" r="47417" b="11110"/>
            <a:stretch/>
          </p:blipFill>
          <p:spPr>
            <a:xfrm>
              <a:off x="746760" y="1116579"/>
              <a:ext cx="5755155" cy="3376992"/>
            </a:xfrm>
            <a:prstGeom prst="rect">
              <a:avLst/>
            </a:prstGeom>
          </p:spPr>
        </p:pic>
        <p:pic>
          <p:nvPicPr>
            <p:cNvPr id="12" name="Picture 11">
              <a:extLst>
                <a:ext uri="{FF2B5EF4-FFF2-40B4-BE49-F238E27FC236}">
                  <a16:creationId xmlns:a16="http://schemas.microsoft.com/office/drawing/2014/main" id="{1C0D685A-397D-4462-9201-5A27FB898049}"/>
                </a:ext>
              </a:extLst>
            </p:cNvPr>
            <p:cNvPicPr>
              <a:picLocks noChangeAspect="1"/>
            </p:cNvPicPr>
            <p:nvPr/>
          </p:nvPicPr>
          <p:blipFill rotWithShape="1">
            <a:blip r:embed="rId3"/>
            <a:srcRect l="22917" t="42370" r="48834" b="26074"/>
            <a:stretch/>
          </p:blipFill>
          <p:spPr>
            <a:xfrm>
              <a:off x="6156318" y="974217"/>
              <a:ext cx="5540907" cy="3481456"/>
            </a:xfrm>
            <a:prstGeom prst="rect">
              <a:avLst/>
            </a:prstGeom>
          </p:spPr>
        </p:pic>
        <p:sp>
          <p:nvSpPr>
            <p:cNvPr id="13" name="TextBox 12">
              <a:extLst>
                <a:ext uri="{FF2B5EF4-FFF2-40B4-BE49-F238E27FC236}">
                  <a16:creationId xmlns:a16="http://schemas.microsoft.com/office/drawing/2014/main" id="{6780B6F0-D0AD-4174-88E7-9122B7C60FBF}"/>
                </a:ext>
              </a:extLst>
            </p:cNvPr>
            <p:cNvSpPr txBox="1"/>
            <p:nvPr/>
          </p:nvSpPr>
          <p:spPr>
            <a:xfrm>
              <a:off x="2108617" y="4455672"/>
              <a:ext cx="5825123" cy="1569660"/>
            </a:xfrm>
            <a:prstGeom prst="rect">
              <a:avLst/>
            </a:prstGeom>
            <a:noFill/>
          </p:spPr>
          <p:txBody>
            <a:bodyPr wrap="square" rtlCol="0">
              <a:spAutoFit/>
            </a:bodyPr>
            <a:lstStyle>
              <a:defPPr>
                <a:defRPr lang="en-US"/>
              </a:defPPr>
              <a:lvl1pPr>
                <a:defRPr sz="1400" b="1"/>
              </a:lvl1pPr>
            </a:lstStyle>
            <a:p>
              <a:r>
                <a:rPr lang="en-AU" sz="2400" dirty="0">
                  <a:solidFill>
                    <a:srgbClr val="002060"/>
                  </a:solidFill>
                </a:rPr>
                <a:t>Does this look right?</a:t>
              </a:r>
            </a:p>
            <a:p>
              <a:endParaRPr lang="en-AU" sz="2400" dirty="0"/>
            </a:p>
            <a:p>
              <a:r>
                <a:rPr lang="en-AU" sz="2400" dirty="0">
                  <a:solidFill>
                    <a:srgbClr val="002060"/>
                  </a:solidFill>
                </a:rPr>
                <a:t>Can we make some quick assumptions, and move on?</a:t>
              </a:r>
            </a:p>
          </p:txBody>
        </p:sp>
        <p:pic>
          <p:nvPicPr>
            <p:cNvPr id="3" name="Picture 2">
              <a:extLst>
                <a:ext uri="{FF2B5EF4-FFF2-40B4-BE49-F238E27FC236}">
                  <a16:creationId xmlns:a16="http://schemas.microsoft.com/office/drawing/2014/main" id="{332FC6C8-02A0-4C1C-A7FF-4D8591A0D522}"/>
                </a:ext>
              </a:extLst>
            </p:cNvPr>
            <p:cNvPicPr>
              <a:picLocks noChangeAspect="1"/>
            </p:cNvPicPr>
            <p:nvPr/>
          </p:nvPicPr>
          <p:blipFill>
            <a:blip r:embed="rId4"/>
            <a:stretch>
              <a:fillRect/>
            </a:stretch>
          </p:blipFill>
          <p:spPr>
            <a:xfrm>
              <a:off x="746760" y="3969315"/>
              <a:ext cx="1381732" cy="2056017"/>
            </a:xfrm>
            <a:prstGeom prst="rect">
              <a:avLst/>
            </a:prstGeom>
          </p:spPr>
        </p:pic>
      </p:grpSp>
    </p:spTree>
    <p:extLst>
      <p:ext uri="{BB962C8B-B14F-4D97-AF65-F5344CB8AC3E}">
        <p14:creationId xmlns:p14="http://schemas.microsoft.com/office/powerpoint/2010/main" val="2766008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5343D6-43C1-4B31-921C-3F2DF483FE83}"/>
              </a:ext>
            </a:extLst>
          </p:cNvPr>
          <p:cNvSpPr>
            <a:spLocks noGrp="1"/>
          </p:cNvSpPr>
          <p:nvPr>
            <p:ph type="title"/>
          </p:nvPr>
        </p:nvSpPr>
        <p:spPr>
          <a:xfrm>
            <a:off x="692839" y="525514"/>
            <a:ext cx="10391274" cy="1110749"/>
          </a:xfrm>
        </p:spPr>
        <p:txBody>
          <a:bodyPr>
            <a:normAutofit/>
          </a:bodyPr>
          <a:lstStyle/>
          <a:p>
            <a:pPr marL="342900" lvl="0" indent="-342900">
              <a:lnSpc>
                <a:spcPct val="107000"/>
              </a:lnSpc>
              <a:spcAft>
                <a:spcPts val="800"/>
              </a:spcAft>
              <a:tabLst>
                <a:tab pos="457200" algn="l"/>
              </a:tabLst>
            </a:pPr>
            <a:r>
              <a:rPr lang="en-US" b="1" dirty="0">
                <a:solidFill>
                  <a:schemeClr val="tx1"/>
                </a:solidFill>
                <a:effectLst/>
                <a:ea typeface="Times New Roman" panose="02020603050405020304" pitchFamily="18" charset="0"/>
                <a:cs typeface="Times New Roman" panose="02020603050405020304" pitchFamily="18" charset="0"/>
              </a:rPr>
              <a:t>Data Analysis - First Level Data Visualization</a:t>
            </a:r>
            <a:br>
              <a:rPr lang="en-AU" dirty="0">
                <a:solidFill>
                  <a:schemeClr val="tx1"/>
                </a:solidFill>
                <a:effectLst/>
                <a:ea typeface="Calibri" panose="020F0502020204030204" pitchFamily="34" charset="0"/>
                <a:cs typeface="Times New Roman" panose="02020603050405020304" pitchFamily="18" charset="0"/>
              </a:rPr>
            </a:br>
            <a:endParaRPr lang="en-AU" dirty="0">
              <a:solidFill>
                <a:schemeClr val="tx1"/>
              </a:solidFill>
            </a:endParaRPr>
          </a:p>
        </p:txBody>
      </p:sp>
      <p:grpSp>
        <p:nvGrpSpPr>
          <p:cNvPr id="11" name="Group 10">
            <a:extLst>
              <a:ext uri="{FF2B5EF4-FFF2-40B4-BE49-F238E27FC236}">
                <a16:creationId xmlns:a16="http://schemas.microsoft.com/office/drawing/2014/main" id="{E4E20FC4-A419-41B6-8E0F-26C230D3DDD5}"/>
              </a:ext>
            </a:extLst>
          </p:cNvPr>
          <p:cNvGrpSpPr/>
          <p:nvPr/>
        </p:nvGrpSpPr>
        <p:grpSpPr>
          <a:xfrm>
            <a:off x="533530" y="1414111"/>
            <a:ext cx="10478574" cy="4530291"/>
            <a:chOff x="966666" y="1163854"/>
            <a:chExt cx="10478574" cy="4530291"/>
          </a:xfrm>
        </p:grpSpPr>
        <p:grpSp>
          <p:nvGrpSpPr>
            <p:cNvPr id="10" name="Group 9">
              <a:extLst>
                <a:ext uri="{FF2B5EF4-FFF2-40B4-BE49-F238E27FC236}">
                  <a16:creationId xmlns:a16="http://schemas.microsoft.com/office/drawing/2014/main" id="{90BE87AC-4DE7-4D31-8B62-4D3D9CAA1F0E}"/>
                </a:ext>
              </a:extLst>
            </p:cNvPr>
            <p:cNvGrpSpPr/>
            <p:nvPr/>
          </p:nvGrpSpPr>
          <p:grpSpPr>
            <a:xfrm>
              <a:off x="966666" y="1163854"/>
              <a:ext cx="10478574" cy="4530291"/>
              <a:chOff x="986227" y="1460582"/>
              <a:chExt cx="10478574" cy="4530291"/>
            </a:xfrm>
          </p:grpSpPr>
          <p:pic>
            <p:nvPicPr>
              <p:cNvPr id="17" name="Picture 16">
                <a:extLst>
                  <a:ext uri="{FF2B5EF4-FFF2-40B4-BE49-F238E27FC236}">
                    <a16:creationId xmlns:a16="http://schemas.microsoft.com/office/drawing/2014/main" id="{9A2C2462-D9A3-4B05-A53C-09E38B309E7C}"/>
                  </a:ext>
                </a:extLst>
              </p:cNvPr>
              <p:cNvPicPr>
                <a:picLocks noChangeAspect="1"/>
              </p:cNvPicPr>
              <p:nvPr/>
            </p:nvPicPr>
            <p:blipFill>
              <a:blip r:embed="rId2"/>
              <a:stretch>
                <a:fillRect/>
              </a:stretch>
            </p:blipFill>
            <p:spPr>
              <a:xfrm>
                <a:off x="10608932" y="1460582"/>
                <a:ext cx="855869" cy="1149039"/>
              </a:xfrm>
              <a:prstGeom prst="rect">
                <a:avLst/>
              </a:prstGeom>
            </p:spPr>
          </p:pic>
          <p:grpSp>
            <p:nvGrpSpPr>
              <p:cNvPr id="2" name="Group 1">
                <a:extLst>
                  <a:ext uri="{FF2B5EF4-FFF2-40B4-BE49-F238E27FC236}">
                    <a16:creationId xmlns:a16="http://schemas.microsoft.com/office/drawing/2014/main" id="{C75952A2-7A26-4073-924C-F4990C7359CA}"/>
                  </a:ext>
                </a:extLst>
              </p:cNvPr>
              <p:cNvGrpSpPr/>
              <p:nvPr/>
            </p:nvGrpSpPr>
            <p:grpSpPr>
              <a:xfrm>
                <a:off x="986227" y="2557397"/>
                <a:ext cx="10050640" cy="3433476"/>
                <a:chOff x="1611039" y="3755861"/>
                <a:chExt cx="8471949" cy="2442187"/>
              </a:xfrm>
            </p:grpSpPr>
            <p:pic>
              <p:nvPicPr>
                <p:cNvPr id="21" name="Picture 20">
                  <a:extLst>
                    <a:ext uri="{FF2B5EF4-FFF2-40B4-BE49-F238E27FC236}">
                      <a16:creationId xmlns:a16="http://schemas.microsoft.com/office/drawing/2014/main" id="{26AFA0CC-9CB1-41BF-8B0D-5EF80ED004B1}"/>
                    </a:ext>
                  </a:extLst>
                </p:cNvPr>
                <p:cNvPicPr>
                  <a:picLocks noChangeAspect="1"/>
                </p:cNvPicPr>
                <p:nvPr/>
              </p:nvPicPr>
              <p:blipFill rotWithShape="1">
                <a:blip r:embed="rId3"/>
                <a:srcRect l="12750" t="42530" r="45833" b="14459"/>
                <a:stretch/>
              </p:blipFill>
              <p:spPr>
                <a:xfrm>
                  <a:off x="1611039" y="4248941"/>
                  <a:ext cx="3018170" cy="1763070"/>
                </a:xfrm>
                <a:prstGeom prst="rect">
                  <a:avLst/>
                </a:prstGeom>
              </p:spPr>
            </p:pic>
            <p:pic>
              <p:nvPicPr>
                <p:cNvPr id="23" name="Picture 22">
                  <a:extLst>
                    <a:ext uri="{FF2B5EF4-FFF2-40B4-BE49-F238E27FC236}">
                      <a16:creationId xmlns:a16="http://schemas.microsoft.com/office/drawing/2014/main" id="{F7A65013-84AC-448A-AF30-2B04E905D3BE}"/>
                    </a:ext>
                  </a:extLst>
                </p:cNvPr>
                <p:cNvPicPr>
                  <a:picLocks noChangeAspect="1"/>
                </p:cNvPicPr>
                <p:nvPr/>
              </p:nvPicPr>
              <p:blipFill rotWithShape="1">
                <a:blip r:embed="rId4"/>
                <a:srcRect l="25833" t="36594" r="50000" b="6220"/>
                <a:stretch/>
              </p:blipFill>
              <p:spPr>
                <a:xfrm>
                  <a:off x="8278985" y="3796858"/>
                  <a:ext cx="1804003" cy="2401190"/>
                </a:xfrm>
                <a:prstGeom prst="rect">
                  <a:avLst/>
                </a:prstGeom>
              </p:spPr>
            </p:pic>
            <p:cxnSp>
              <p:nvCxnSpPr>
                <p:cNvPr id="25" name="Straight Arrow Connector 24">
                  <a:extLst>
                    <a:ext uri="{FF2B5EF4-FFF2-40B4-BE49-F238E27FC236}">
                      <a16:creationId xmlns:a16="http://schemas.microsoft.com/office/drawing/2014/main" id="{B964AFC0-5D13-4EA8-B809-4AC0B6011118}"/>
                    </a:ext>
                  </a:extLst>
                </p:cNvPr>
                <p:cNvCxnSpPr>
                  <a:cxnSpLocks/>
                  <a:stCxn id="34" idx="3"/>
                </p:cNvCxnSpPr>
                <p:nvPr/>
              </p:nvCxnSpPr>
              <p:spPr>
                <a:xfrm flipV="1">
                  <a:off x="7651874" y="4450080"/>
                  <a:ext cx="526926" cy="506376"/>
                </a:xfrm>
                <a:prstGeom prst="straightConnector1">
                  <a:avLst/>
                </a:prstGeom>
                <a:ln>
                  <a:solidFill>
                    <a:srgbClr val="F52FEC"/>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9E5FAC6-3344-4364-9EAA-AA42B167F3F2}"/>
                    </a:ext>
                  </a:extLst>
                </p:cNvPr>
                <p:cNvCxnSpPr>
                  <a:cxnSpLocks/>
                </p:cNvCxnSpPr>
                <p:nvPr/>
              </p:nvCxnSpPr>
              <p:spPr>
                <a:xfrm>
                  <a:off x="7569200" y="4994866"/>
                  <a:ext cx="609600" cy="435853"/>
                </a:xfrm>
                <a:prstGeom prst="straightConnector1">
                  <a:avLst/>
                </a:prstGeom>
                <a:ln>
                  <a:solidFill>
                    <a:srgbClr val="F52FEC"/>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C3EBC32A-5A76-42BE-B53D-416456FE0EB6}"/>
                    </a:ext>
                  </a:extLst>
                </p:cNvPr>
                <p:cNvPicPr>
                  <a:picLocks noChangeAspect="1"/>
                </p:cNvPicPr>
                <p:nvPr/>
              </p:nvPicPr>
              <p:blipFill rotWithShape="1">
                <a:blip r:embed="rId5"/>
                <a:srcRect l="23302" t="37333" r="44044" b="11704"/>
                <a:stretch/>
              </p:blipFill>
              <p:spPr>
                <a:xfrm>
                  <a:off x="4916638" y="3755861"/>
                  <a:ext cx="2735236" cy="2401190"/>
                </a:xfrm>
                <a:prstGeom prst="rect">
                  <a:avLst/>
                </a:prstGeom>
              </p:spPr>
            </p:pic>
            <p:cxnSp>
              <p:nvCxnSpPr>
                <p:cNvPr id="41" name="Straight Arrow Connector 40">
                  <a:extLst>
                    <a:ext uri="{FF2B5EF4-FFF2-40B4-BE49-F238E27FC236}">
                      <a16:creationId xmlns:a16="http://schemas.microsoft.com/office/drawing/2014/main" id="{401335CC-89D3-4EB6-BC6E-AB17721A2863}"/>
                    </a:ext>
                  </a:extLst>
                </p:cNvPr>
                <p:cNvCxnSpPr>
                  <a:cxnSpLocks/>
                </p:cNvCxnSpPr>
                <p:nvPr/>
              </p:nvCxnSpPr>
              <p:spPr>
                <a:xfrm>
                  <a:off x="4426009" y="4956456"/>
                  <a:ext cx="425918" cy="0"/>
                </a:xfrm>
                <a:prstGeom prst="straightConnector1">
                  <a:avLst/>
                </a:prstGeom>
                <a:ln>
                  <a:solidFill>
                    <a:srgbClr val="F52FEC"/>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TextBox 17">
              <a:extLst>
                <a:ext uri="{FF2B5EF4-FFF2-40B4-BE49-F238E27FC236}">
                  <a16:creationId xmlns:a16="http://schemas.microsoft.com/office/drawing/2014/main" id="{8563B38C-1779-4594-9C75-732D461DDFB5}"/>
                </a:ext>
              </a:extLst>
            </p:cNvPr>
            <p:cNvSpPr txBox="1"/>
            <p:nvPr/>
          </p:nvSpPr>
          <p:spPr>
            <a:xfrm>
              <a:off x="995571" y="1764045"/>
              <a:ext cx="5825123" cy="461665"/>
            </a:xfrm>
            <a:prstGeom prst="rect">
              <a:avLst/>
            </a:prstGeom>
            <a:noFill/>
          </p:spPr>
          <p:txBody>
            <a:bodyPr wrap="square" rtlCol="0">
              <a:spAutoFit/>
            </a:bodyPr>
            <a:lstStyle>
              <a:defPPr>
                <a:defRPr lang="en-US"/>
              </a:defPPr>
              <a:lvl1pPr>
                <a:defRPr sz="1400" b="1"/>
              </a:lvl1pPr>
            </a:lstStyle>
            <a:p>
              <a:r>
                <a:rPr lang="en-AU" sz="2400" dirty="0">
                  <a:solidFill>
                    <a:srgbClr val="002060"/>
                  </a:solidFill>
                </a:rPr>
                <a:t>Investigate this further?</a:t>
              </a:r>
            </a:p>
          </p:txBody>
        </p:sp>
      </p:grpSp>
    </p:spTree>
    <p:extLst>
      <p:ext uri="{BB962C8B-B14F-4D97-AF65-F5344CB8AC3E}">
        <p14:creationId xmlns:p14="http://schemas.microsoft.com/office/powerpoint/2010/main" val="4243587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D65C6C-3ADA-40FC-8611-5F4954283F05}"/>
              </a:ext>
            </a:extLst>
          </p:cNvPr>
          <p:cNvSpPr>
            <a:spLocks noGrp="1"/>
          </p:cNvSpPr>
          <p:nvPr>
            <p:ph type="title"/>
          </p:nvPr>
        </p:nvSpPr>
        <p:spPr>
          <a:xfrm>
            <a:off x="581193" y="4009938"/>
            <a:ext cx="11029615" cy="847288"/>
          </a:xfrm>
        </p:spPr>
        <p:txBody>
          <a:bodyPr/>
          <a:lstStyle/>
          <a:p>
            <a:r>
              <a:rPr lang="en-US" dirty="0"/>
              <a:t>CORRELATIONS</a:t>
            </a:r>
            <a:endParaRPr lang="en-AU" dirty="0"/>
          </a:p>
        </p:txBody>
      </p:sp>
    </p:spTree>
    <p:extLst>
      <p:ext uri="{BB962C8B-B14F-4D97-AF65-F5344CB8AC3E}">
        <p14:creationId xmlns:p14="http://schemas.microsoft.com/office/powerpoint/2010/main" val="105210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D9FC8814-AEB4-410F-BDE2-185A20225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66" y="0"/>
            <a:ext cx="13157734" cy="6858000"/>
          </a:xfrm>
          <a:prstGeom prst="rect">
            <a:avLst/>
          </a:prstGeom>
        </p:spPr>
      </p:pic>
    </p:spTree>
    <p:extLst>
      <p:ext uri="{BB962C8B-B14F-4D97-AF65-F5344CB8AC3E}">
        <p14:creationId xmlns:p14="http://schemas.microsoft.com/office/powerpoint/2010/main" val="559616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92CF9-6A48-4480-9D33-F09B80A37E9E}"/>
              </a:ext>
            </a:extLst>
          </p:cNvPr>
          <p:cNvSpPr>
            <a:spLocks noGrp="1"/>
          </p:cNvSpPr>
          <p:nvPr>
            <p:ph type="title"/>
          </p:nvPr>
        </p:nvSpPr>
        <p:spPr>
          <a:xfrm>
            <a:off x="581192" y="702156"/>
            <a:ext cx="11029616" cy="558753"/>
          </a:xfrm>
        </p:spPr>
        <p:txBody>
          <a:bodyPr vert="horz" lIns="91440" tIns="45720" rIns="91440" bIns="45720" rtlCol="0" anchor="b">
            <a:normAutofit fontScale="90000"/>
          </a:bodyPr>
          <a:lstStyle/>
          <a:p>
            <a:r>
              <a:rPr lang="en-US" sz="3600" b="0" i="0" dirty="0">
                <a:effectLst/>
              </a:rPr>
              <a:t>The Heatmap of Victoria </a:t>
            </a:r>
            <a:endParaRPr lang="en-US" sz="3600" dirty="0"/>
          </a:p>
        </p:txBody>
      </p:sp>
      <p:pic>
        <p:nvPicPr>
          <p:cNvPr id="7" name="Content Placeholder 6" descr="Table&#10;&#10;Description automatically generated">
            <a:extLst>
              <a:ext uri="{FF2B5EF4-FFF2-40B4-BE49-F238E27FC236}">
                <a16:creationId xmlns:a16="http://schemas.microsoft.com/office/drawing/2014/main" id="{F86A98C6-D11B-4F7B-9EF2-E0A8CC6004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344" y="1362777"/>
            <a:ext cx="7241612" cy="5271269"/>
          </a:xfrm>
          <a:prstGeom prst="rect">
            <a:avLst/>
          </a:prstGeom>
        </p:spPr>
      </p:pic>
      <p:pic>
        <p:nvPicPr>
          <p:cNvPr id="9" name="Picture 8" descr="Diagram&#10;&#10;Description automatically generated">
            <a:extLst>
              <a:ext uri="{FF2B5EF4-FFF2-40B4-BE49-F238E27FC236}">
                <a16:creationId xmlns:a16="http://schemas.microsoft.com/office/drawing/2014/main" id="{E33C8DFB-F751-463A-937C-5229F5711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932" y="4933122"/>
            <a:ext cx="4507724" cy="1222722"/>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653CD240-CC23-4923-8B86-280E5AAF4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6906" y="383266"/>
            <a:ext cx="4839140" cy="3083223"/>
          </a:xfrm>
          <a:prstGeom prst="rect">
            <a:avLst/>
          </a:prstGeom>
        </p:spPr>
      </p:pic>
    </p:spTree>
    <p:extLst>
      <p:ext uri="{BB962C8B-B14F-4D97-AF65-F5344CB8AC3E}">
        <p14:creationId xmlns:p14="http://schemas.microsoft.com/office/powerpoint/2010/main" val="945852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9514-F795-46DD-9680-F4E5A05C7499}"/>
              </a:ext>
            </a:extLst>
          </p:cNvPr>
          <p:cNvSpPr>
            <a:spLocks noGrp="1"/>
          </p:cNvSpPr>
          <p:nvPr>
            <p:ph type="title"/>
          </p:nvPr>
        </p:nvSpPr>
        <p:spPr>
          <a:xfrm>
            <a:off x="846683" y="752213"/>
            <a:ext cx="10353762" cy="1257300"/>
          </a:xfrm>
        </p:spPr>
        <p:txBody>
          <a:bodyPr>
            <a:normAutofit fontScale="90000"/>
          </a:bodyPr>
          <a:lstStyle/>
          <a:p>
            <a:r>
              <a:rPr lang="en-US" sz="3200" dirty="0"/>
              <a:t>Purpose: Investigate the relationship between the number of COVID cases and changes in people’s movements on public transport.</a:t>
            </a:r>
            <a:endParaRPr lang="en-AU" sz="3200" dirty="0"/>
          </a:p>
        </p:txBody>
      </p:sp>
      <p:sp>
        <p:nvSpPr>
          <p:cNvPr id="5" name="Content Placeholder 4">
            <a:extLst>
              <a:ext uri="{FF2B5EF4-FFF2-40B4-BE49-F238E27FC236}">
                <a16:creationId xmlns:a16="http://schemas.microsoft.com/office/drawing/2014/main" id="{38016EF1-8EA2-44D0-B5C8-DF58C43292F9}"/>
              </a:ext>
            </a:extLst>
          </p:cNvPr>
          <p:cNvSpPr>
            <a:spLocks noGrp="1"/>
          </p:cNvSpPr>
          <p:nvPr>
            <p:ph idx="1"/>
          </p:nvPr>
        </p:nvSpPr>
        <p:spPr/>
        <p:txBody>
          <a:bodyPr/>
          <a:lstStyle/>
          <a:p>
            <a:pPr marL="306000" marR="0" lvl="0" indent="-306000" algn="l" defTabSz="457200" rtl="0" eaLnBrk="1" fontAlgn="auto" latinLnBrk="0" hangingPunct="1">
              <a:lnSpc>
                <a:spcPct val="107000"/>
              </a:lnSpc>
              <a:spcBef>
                <a:spcPct val="20000"/>
              </a:spcBef>
              <a:spcAft>
                <a:spcPts val="800"/>
              </a:spcAft>
              <a:buClr>
                <a:srgbClr val="1CADE4"/>
              </a:buClr>
              <a:buSzPct val="92000"/>
              <a:buFont typeface="Wingdings 2" panose="05020102010507070707" pitchFamily="18" charset="2"/>
              <a:buChar char=""/>
              <a:tabLst/>
              <a:defRPr/>
            </a:pPr>
            <a:r>
              <a:rPr kumimoji="0" lang="en-AU" sz="2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In a hypothetical situation where we </a:t>
            </a:r>
            <a:r>
              <a:rPr lang="en-AU" sz="26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represent</a:t>
            </a:r>
            <a:r>
              <a:rPr kumimoji="0" lang="en-AU" sz="2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 a national public transport operator for the whole of Australia.  Supposedly, like most companies who were hit hard in 2020 because </a:t>
            </a:r>
            <a:r>
              <a:rPr lang="en-AU" sz="26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we</a:t>
            </a:r>
            <a:r>
              <a:rPr kumimoji="0" lang="en-AU" sz="2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 were ill-prepared, and did not anticipate the reactions and behavioural responses to COVID by Australians and their governments.</a:t>
            </a:r>
          </a:p>
          <a:p>
            <a:endParaRPr lang="en-AU" dirty="0"/>
          </a:p>
        </p:txBody>
      </p:sp>
    </p:spTree>
    <p:extLst>
      <p:ext uri="{BB962C8B-B14F-4D97-AF65-F5344CB8AC3E}">
        <p14:creationId xmlns:p14="http://schemas.microsoft.com/office/powerpoint/2010/main" val="2928130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graphical user interface&#10;&#10;Description automatically generated">
            <a:extLst>
              <a:ext uri="{FF2B5EF4-FFF2-40B4-BE49-F238E27FC236}">
                <a16:creationId xmlns:a16="http://schemas.microsoft.com/office/drawing/2014/main" id="{859B9F0A-9557-42B8-9F48-F5B760335F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3874" y="1087655"/>
            <a:ext cx="7533851" cy="4761654"/>
          </a:xfrm>
          <a:prstGeom prst="rect">
            <a:avLst/>
          </a:prstGeom>
        </p:spPr>
      </p:pic>
      <p:sp>
        <p:nvSpPr>
          <p:cNvPr id="6" name="Text Placeholder 5">
            <a:extLst>
              <a:ext uri="{FF2B5EF4-FFF2-40B4-BE49-F238E27FC236}">
                <a16:creationId xmlns:a16="http://schemas.microsoft.com/office/drawing/2014/main" id="{EE7BD7C6-6143-4DB5-98C9-136F4CEA5D84}"/>
              </a:ext>
            </a:extLst>
          </p:cNvPr>
          <p:cNvSpPr>
            <a:spLocks noGrp="1"/>
          </p:cNvSpPr>
          <p:nvPr>
            <p:ph type="body" sz="half" idx="2"/>
          </p:nvPr>
        </p:nvSpPr>
        <p:spPr>
          <a:xfrm>
            <a:off x="671604" y="805724"/>
            <a:ext cx="3031852" cy="3001392"/>
          </a:xfrm>
        </p:spPr>
        <p:txBody>
          <a:bodyPr>
            <a:normAutofit/>
          </a:bodyPr>
          <a:lstStyle/>
          <a:p>
            <a:r>
              <a:rPr lang="en-US" sz="2800" kern="1200" dirty="0">
                <a:solidFill>
                  <a:srgbClr val="FFFFFF"/>
                </a:solidFill>
                <a:latin typeface="+mj-lt"/>
                <a:ea typeface="+mj-ea"/>
                <a:cs typeface="+mj-cs"/>
              </a:rPr>
              <a:t>The P-value between Transit station and confirmed cases is 1.5e-58</a:t>
            </a:r>
            <a:endParaRPr lang="en-AU" sz="2800" dirty="0"/>
          </a:p>
        </p:txBody>
      </p:sp>
    </p:spTree>
    <p:extLst>
      <p:ext uri="{BB962C8B-B14F-4D97-AF65-F5344CB8AC3E}">
        <p14:creationId xmlns:p14="http://schemas.microsoft.com/office/powerpoint/2010/main" val="135260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2F4BDC-CCFF-40DC-9DA2-8F1A198E957E}"/>
              </a:ext>
            </a:extLst>
          </p:cNvPr>
          <p:cNvSpPr>
            <a:spLocks noGrp="1"/>
          </p:cNvSpPr>
          <p:nvPr>
            <p:ph type="title"/>
          </p:nvPr>
        </p:nvSpPr>
        <p:spPr/>
        <p:txBody>
          <a:bodyPr/>
          <a:lstStyle/>
          <a:p>
            <a:r>
              <a:rPr lang="en-US" dirty="0"/>
              <a:t>Trends</a:t>
            </a:r>
            <a:endParaRPr lang="en-AU" dirty="0"/>
          </a:p>
        </p:txBody>
      </p:sp>
    </p:spTree>
    <p:extLst>
      <p:ext uri="{BB962C8B-B14F-4D97-AF65-F5344CB8AC3E}">
        <p14:creationId xmlns:p14="http://schemas.microsoft.com/office/powerpoint/2010/main" val="1417735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FBE84B-73E7-4185-9E8C-11F38E21C37E}"/>
              </a:ext>
            </a:extLst>
          </p:cNvPr>
          <p:cNvSpPr>
            <a:spLocks noGrp="1"/>
          </p:cNvSpPr>
          <p:nvPr>
            <p:ph type="title"/>
          </p:nvPr>
        </p:nvSpPr>
        <p:spPr>
          <a:xfrm>
            <a:off x="581193" y="729658"/>
            <a:ext cx="11029616" cy="483125"/>
          </a:xfrm>
        </p:spPr>
        <p:txBody>
          <a:bodyPr/>
          <a:lstStyle/>
          <a:p>
            <a:r>
              <a:rPr lang="en-US" sz="1800" dirty="0">
                <a:effectLst/>
                <a:latin typeface="Arial" panose="020B0604020202020204" pitchFamily="34" charset="0"/>
                <a:ea typeface="Times New Roman" panose="02020603050405020304" pitchFamily="18" charset="0"/>
              </a:rPr>
              <a:t>Linear regression charts to analyze trends and forecast - VIC</a:t>
            </a:r>
            <a:endParaRPr lang="en-AU" dirty="0"/>
          </a:p>
        </p:txBody>
      </p:sp>
      <p:pic>
        <p:nvPicPr>
          <p:cNvPr id="11" name="Content Placeholder 10">
            <a:extLst>
              <a:ext uri="{FF2B5EF4-FFF2-40B4-BE49-F238E27FC236}">
                <a16:creationId xmlns:a16="http://schemas.microsoft.com/office/drawing/2014/main" id="{08BC155B-EB41-4FCB-BA4C-4935B5B76E1C}"/>
              </a:ext>
            </a:extLst>
          </p:cNvPr>
          <p:cNvPicPr>
            <a:picLocks noGrp="1"/>
          </p:cNvPicPr>
          <p:nvPr>
            <p:ph sz="half" idx="2"/>
          </p:nvPr>
        </p:nvPicPr>
        <p:blipFill>
          <a:blip r:embed="rId2"/>
          <a:stretch>
            <a:fillRect/>
          </a:stretch>
        </p:blipFill>
        <p:spPr>
          <a:xfrm>
            <a:off x="581193" y="1229095"/>
            <a:ext cx="4514251" cy="2947971"/>
          </a:xfrm>
          <a:prstGeom prst="rect">
            <a:avLst/>
          </a:prstGeom>
        </p:spPr>
      </p:pic>
      <p:pic>
        <p:nvPicPr>
          <p:cNvPr id="12" name="Content Placeholder 11">
            <a:extLst>
              <a:ext uri="{FF2B5EF4-FFF2-40B4-BE49-F238E27FC236}">
                <a16:creationId xmlns:a16="http://schemas.microsoft.com/office/drawing/2014/main" id="{90B65611-1AFD-44F7-A9DD-DD55D820ED5D}"/>
              </a:ext>
            </a:extLst>
          </p:cNvPr>
          <p:cNvPicPr>
            <a:picLocks noGrp="1"/>
          </p:cNvPicPr>
          <p:nvPr>
            <p:ph sz="quarter" idx="4"/>
          </p:nvPr>
        </p:nvPicPr>
        <p:blipFill>
          <a:blip r:embed="rId3"/>
          <a:stretch>
            <a:fillRect/>
          </a:stretch>
        </p:blipFill>
        <p:spPr>
          <a:xfrm>
            <a:off x="5976407" y="1190636"/>
            <a:ext cx="4673224" cy="2947971"/>
          </a:xfrm>
          <a:prstGeom prst="rect">
            <a:avLst/>
          </a:prstGeom>
        </p:spPr>
      </p:pic>
      <p:pic>
        <p:nvPicPr>
          <p:cNvPr id="13" name="Picture 12">
            <a:extLst>
              <a:ext uri="{FF2B5EF4-FFF2-40B4-BE49-F238E27FC236}">
                <a16:creationId xmlns:a16="http://schemas.microsoft.com/office/drawing/2014/main" id="{658182FE-1337-4246-A483-5308CD3FE6EC}"/>
              </a:ext>
            </a:extLst>
          </p:cNvPr>
          <p:cNvPicPr/>
          <p:nvPr/>
        </p:nvPicPr>
        <p:blipFill>
          <a:blip r:embed="rId4"/>
          <a:stretch>
            <a:fillRect/>
          </a:stretch>
        </p:blipFill>
        <p:spPr>
          <a:xfrm>
            <a:off x="760396" y="4193378"/>
            <a:ext cx="4591250" cy="2664622"/>
          </a:xfrm>
          <a:prstGeom prst="rect">
            <a:avLst/>
          </a:prstGeom>
        </p:spPr>
      </p:pic>
      <p:pic>
        <p:nvPicPr>
          <p:cNvPr id="14" name="Picture 13">
            <a:extLst>
              <a:ext uri="{FF2B5EF4-FFF2-40B4-BE49-F238E27FC236}">
                <a16:creationId xmlns:a16="http://schemas.microsoft.com/office/drawing/2014/main" id="{49FC4ABB-BD69-449F-BCB0-0DA55D9E840B}"/>
              </a:ext>
            </a:extLst>
          </p:cNvPr>
          <p:cNvPicPr/>
          <p:nvPr/>
        </p:nvPicPr>
        <p:blipFill>
          <a:blip r:embed="rId5"/>
          <a:stretch>
            <a:fillRect/>
          </a:stretch>
        </p:blipFill>
        <p:spPr>
          <a:xfrm>
            <a:off x="6096000" y="4138607"/>
            <a:ext cx="4434038" cy="2684229"/>
          </a:xfrm>
          <a:prstGeom prst="rect">
            <a:avLst/>
          </a:prstGeom>
        </p:spPr>
      </p:pic>
    </p:spTree>
    <p:extLst>
      <p:ext uri="{BB962C8B-B14F-4D97-AF65-F5344CB8AC3E}">
        <p14:creationId xmlns:p14="http://schemas.microsoft.com/office/powerpoint/2010/main" val="267227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77E6-57C0-435F-909C-7813E5A391D7}"/>
              </a:ext>
            </a:extLst>
          </p:cNvPr>
          <p:cNvSpPr>
            <a:spLocks noGrp="1"/>
          </p:cNvSpPr>
          <p:nvPr>
            <p:ph type="title"/>
          </p:nvPr>
        </p:nvSpPr>
        <p:spPr>
          <a:xfrm>
            <a:off x="581193" y="729658"/>
            <a:ext cx="11029616" cy="425374"/>
          </a:xfrm>
        </p:spPr>
        <p:txBody>
          <a:bodyPr>
            <a:normAutofit/>
          </a:bodyPr>
          <a:lstStyle/>
          <a:p>
            <a:r>
              <a:rPr lang="en-US" sz="1800" dirty="0">
                <a:effectLst/>
                <a:latin typeface="Arial" panose="020B0604020202020204" pitchFamily="34" charset="0"/>
                <a:ea typeface="Times New Roman" panose="02020603050405020304" pitchFamily="18" charset="0"/>
              </a:rPr>
              <a:t>Linear regression charts to analyze trends and forecast - NSW</a:t>
            </a:r>
            <a:endParaRPr lang="en-AU" sz="1800" dirty="0"/>
          </a:p>
        </p:txBody>
      </p:sp>
      <p:pic>
        <p:nvPicPr>
          <p:cNvPr id="7" name="Content Placeholder 6">
            <a:extLst>
              <a:ext uri="{FF2B5EF4-FFF2-40B4-BE49-F238E27FC236}">
                <a16:creationId xmlns:a16="http://schemas.microsoft.com/office/drawing/2014/main" id="{D7390D1C-6436-45B2-9283-674242457358}"/>
              </a:ext>
            </a:extLst>
          </p:cNvPr>
          <p:cNvPicPr>
            <a:picLocks noGrp="1"/>
          </p:cNvPicPr>
          <p:nvPr>
            <p:ph sz="half" idx="2"/>
          </p:nvPr>
        </p:nvPicPr>
        <p:blipFill>
          <a:blip r:embed="rId2"/>
          <a:stretch>
            <a:fillRect/>
          </a:stretch>
        </p:blipFill>
        <p:spPr>
          <a:xfrm>
            <a:off x="581192" y="1164628"/>
            <a:ext cx="4700840" cy="2935287"/>
          </a:xfrm>
          <a:prstGeom prst="rect">
            <a:avLst/>
          </a:prstGeom>
        </p:spPr>
      </p:pic>
      <p:pic>
        <p:nvPicPr>
          <p:cNvPr id="8" name="Content Placeholder 7">
            <a:extLst>
              <a:ext uri="{FF2B5EF4-FFF2-40B4-BE49-F238E27FC236}">
                <a16:creationId xmlns:a16="http://schemas.microsoft.com/office/drawing/2014/main" id="{13A45745-155A-4FA8-B84B-919FC3013117}"/>
              </a:ext>
            </a:extLst>
          </p:cNvPr>
          <p:cNvPicPr>
            <a:picLocks noGrp="1"/>
          </p:cNvPicPr>
          <p:nvPr>
            <p:ph sz="quarter" idx="4"/>
          </p:nvPr>
        </p:nvPicPr>
        <p:blipFill>
          <a:blip r:embed="rId3"/>
          <a:stretch>
            <a:fillRect/>
          </a:stretch>
        </p:blipFill>
        <p:spPr>
          <a:xfrm>
            <a:off x="6599552" y="1155032"/>
            <a:ext cx="4589403" cy="2935288"/>
          </a:xfrm>
          <a:prstGeom prst="rect">
            <a:avLst/>
          </a:prstGeom>
        </p:spPr>
      </p:pic>
      <p:pic>
        <p:nvPicPr>
          <p:cNvPr id="9" name="Picture 8">
            <a:extLst>
              <a:ext uri="{FF2B5EF4-FFF2-40B4-BE49-F238E27FC236}">
                <a16:creationId xmlns:a16="http://schemas.microsoft.com/office/drawing/2014/main" id="{AD60971B-88F1-4D56-93BB-043CB4939CA8}"/>
              </a:ext>
            </a:extLst>
          </p:cNvPr>
          <p:cNvPicPr/>
          <p:nvPr/>
        </p:nvPicPr>
        <p:blipFill>
          <a:blip r:embed="rId4"/>
          <a:stretch>
            <a:fillRect/>
          </a:stretch>
        </p:blipFill>
        <p:spPr>
          <a:xfrm>
            <a:off x="581192" y="4264291"/>
            <a:ext cx="4700840" cy="2492643"/>
          </a:xfrm>
          <a:prstGeom prst="rect">
            <a:avLst/>
          </a:prstGeom>
        </p:spPr>
      </p:pic>
      <p:pic>
        <p:nvPicPr>
          <p:cNvPr id="10" name="Picture 9">
            <a:extLst>
              <a:ext uri="{FF2B5EF4-FFF2-40B4-BE49-F238E27FC236}">
                <a16:creationId xmlns:a16="http://schemas.microsoft.com/office/drawing/2014/main" id="{07E6E8B1-1103-4996-9A32-E99586F16B66}"/>
              </a:ext>
            </a:extLst>
          </p:cNvPr>
          <p:cNvPicPr/>
          <p:nvPr/>
        </p:nvPicPr>
        <p:blipFill>
          <a:blip r:embed="rId5"/>
          <a:stretch>
            <a:fillRect/>
          </a:stretch>
        </p:blipFill>
        <p:spPr>
          <a:xfrm>
            <a:off x="6488116" y="4264290"/>
            <a:ext cx="4700839" cy="2492642"/>
          </a:xfrm>
          <a:prstGeom prst="rect">
            <a:avLst/>
          </a:prstGeom>
        </p:spPr>
      </p:pic>
    </p:spTree>
    <p:extLst>
      <p:ext uri="{BB962C8B-B14F-4D97-AF65-F5344CB8AC3E}">
        <p14:creationId xmlns:p14="http://schemas.microsoft.com/office/powerpoint/2010/main" val="3121016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AE30C0-2796-44F7-B392-CB9A6768B62D}"/>
              </a:ext>
            </a:extLst>
          </p:cNvPr>
          <p:cNvSpPr>
            <a:spLocks noGrp="1"/>
          </p:cNvSpPr>
          <p:nvPr>
            <p:ph type="title"/>
          </p:nvPr>
        </p:nvSpPr>
        <p:spPr/>
        <p:txBody>
          <a:bodyPr/>
          <a:lstStyle/>
          <a:p>
            <a:r>
              <a:rPr lang="en-US" dirty="0"/>
              <a:t>LIMITATIONS</a:t>
            </a:r>
            <a:endParaRPr lang="en-AU" dirty="0"/>
          </a:p>
        </p:txBody>
      </p:sp>
    </p:spTree>
    <p:extLst>
      <p:ext uri="{BB962C8B-B14F-4D97-AF65-F5344CB8AC3E}">
        <p14:creationId xmlns:p14="http://schemas.microsoft.com/office/powerpoint/2010/main" val="1622543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CE160-B98B-495E-B4AF-74405068575D}"/>
              </a:ext>
            </a:extLst>
          </p:cNvPr>
          <p:cNvSpPr>
            <a:spLocks noGrp="1"/>
          </p:cNvSpPr>
          <p:nvPr>
            <p:ph idx="1"/>
          </p:nvPr>
        </p:nvSpPr>
        <p:spPr>
          <a:xfrm>
            <a:off x="581192" y="2466363"/>
            <a:ext cx="11029615" cy="2306972"/>
          </a:xfrm>
        </p:spPr>
        <p:txBody>
          <a:bodyPr>
            <a:noAutofit/>
          </a:bodyPr>
          <a:lstStyle/>
          <a:p>
            <a:r>
              <a:rPr lang="en-US" sz="2200" dirty="0">
                <a:latin typeface="Calibri" panose="020F0502020204030204" pitchFamily="34" charset="0"/>
                <a:cs typeface="Calibri" panose="020F0502020204030204" pitchFamily="34" charset="0"/>
              </a:rPr>
              <a:t>Due to time constraints the analysis was limited to Australia only. With more time it would have been ideal to perform similar analysis on other high impact countries, </a:t>
            </a:r>
            <a:r>
              <a:rPr lang="en-US" sz="2200" dirty="0" err="1">
                <a:latin typeface="Calibri" panose="020F0502020204030204" pitchFamily="34" charset="0"/>
                <a:cs typeface="Calibri" panose="020F0502020204030204" pitchFamily="34" charset="0"/>
              </a:rPr>
              <a:t>eg</a:t>
            </a:r>
            <a:r>
              <a:rPr lang="en-US" sz="2200" dirty="0">
                <a:latin typeface="Calibri" panose="020F0502020204030204" pitchFamily="34" charset="0"/>
                <a:cs typeface="Calibri" panose="020F0502020204030204" pitchFamily="34" charset="0"/>
              </a:rPr>
              <a:t> USA or Japan</a:t>
            </a:r>
          </a:p>
          <a:p>
            <a:r>
              <a:rPr lang="en-US" sz="2200" dirty="0">
                <a:latin typeface="Calibri" panose="020F0502020204030204" pitchFamily="34" charset="0"/>
                <a:cs typeface="Calibri" panose="020F0502020204030204" pitchFamily="34" charset="0"/>
              </a:rPr>
              <a:t>The analysis is based on a relatively limited or small public transport network (in Australia) as opposed to countries like Japan who have a comprehensive public transport network.</a:t>
            </a:r>
          </a:p>
          <a:p>
            <a:r>
              <a:rPr lang="en-US" sz="2200" dirty="0">
                <a:latin typeface="Calibri" panose="020F0502020204030204" pitchFamily="34" charset="0"/>
                <a:cs typeface="Calibri" panose="020F0502020204030204" pitchFamily="34" charset="0"/>
              </a:rPr>
              <a:t>The mobility data is derived from people who have enabled Google location tracking only.</a:t>
            </a:r>
          </a:p>
          <a:p>
            <a:r>
              <a:rPr lang="en-US" sz="2200" dirty="0">
                <a:latin typeface="Calibri" panose="020F0502020204030204" pitchFamily="34" charset="0"/>
                <a:cs typeface="Calibri" panose="020F0502020204030204" pitchFamily="34" charset="0"/>
              </a:rPr>
              <a:t>Some changes in movements could not be explained and there was no apparent link to COVID cases. For example, there were unexplained dips in workplace mobility around June and October in most states. This may have been due to school holidays</a:t>
            </a:r>
          </a:p>
          <a:p>
            <a:r>
              <a:rPr lang="en-US" sz="2200" dirty="0">
                <a:latin typeface="Calibri" panose="020F0502020204030204" pitchFamily="34" charset="0"/>
                <a:cs typeface="Calibri" panose="020F0502020204030204" pitchFamily="34" charset="0"/>
              </a:rPr>
              <a:t>As this is a hypothetical company/transport network, we don’t have access to company financial data to see the impact of COVID vs mobility on the company’s financial performance.</a:t>
            </a:r>
          </a:p>
          <a:p>
            <a:r>
              <a:rPr lang="en-US" sz="2200" dirty="0">
                <a:latin typeface="Calibri" panose="020F0502020204030204" pitchFamily="34" charset="0"/>
                <a:cs typeface="Calibri" panose="020F0502020204030204" pitchFamily="34" charset="0"/>
              </a:rPr>
              <a:t>The mode of transport is generalized and defined in terms of trains, busses, trams, </a:t>
            </a:r>
            <a:r>
              <a:rPr lang="en-US" sz="2200" dirty="0" err="1">
                <a:latin typeface="Calibri" panose="020F0502020204030204" pitchFamily="34" charset="0"/>
                <a:cs typeface="Calibri" panose="020F0502020204030204" pitchFamily="34" charset="0"/>
              </a:rPr>
              <a:t>etc</a:t>
            </a:r>
            <a:endParaRPr lang="en-AU"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3307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AE30C0-2796-44F7-B392-CB9A6768B62D}"/>
              </a:ext>
            </a:extLst>
          </p:cNvPr>
          <p:cNvSpPr>
            <a:spLocks noGrp="1"/>
          </p:cNvSpPr>
          <p:nvPr>
            <p:ph type="title"/>
          </p:nvPr>
        </p:nvSpPr>
        <p:spPr/>
        <p:txBody>
          <a:bodyPr/>
          <a:lstStyle/>
          <a:p>
            <a:r>
              <a:rPr lang="en-US" dirty="0"/>
              <a:t>CONCLUSION</a:t>
            </a:r>
            <a:endParaRPr lang="en-AU" dirty="0"/>
          </a:p>
        </p:txBody>
      </p:sp>
    </p:spTree>
    <p:extLst>
      <p:ext uri="{BB962C8B-B14F-4D97-AF65-F5344CB8AC3E}">
        <p14:creationId xmlns:p14="http://schemas.microsoft.com/office/powerpoint/2010/main" val="3139437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1FFC624-CF20-48EA-BFC5-FC170C9D680E}"/>
              </a:ext>
            </a:extLst>
          </p:cNvPr>
          <p:cNvSpPr>
            <a:spLocks noGrp="1"/>
          </p:cNvSpPr>
          <p:nvPr>
            <p:ph idx="1"/>
          </p:nvPr>
        </p:nvSpPr>
        <p:spPr>
          <a:xfrm>
            <a:off x="581192" y="1098958"/>
            <a:ext cx="11029615" cy="5301842"/>
          </a:xfrm>
        </p:spPr>
        <p:txBody>
          <a:bodyPr>
            <a:normAutofit fontScale="55000" lnSpcReduction="20000"/>
          </a:bodyPr>
          <a:lstStyle/>
          <a:p>
            <a:pPr>
              <a:buFont typeface="Arial" panose="020B0604020202020204" pitchFamily="34" charset="0"/>
              <a:buChar char="•"/>
            </a:pPr>
            <a:r>
              <a:rPr lang="en-US" sz="4000" dirty="0">
                <a:latin typeface="Calibri" panose="020F0502020204030204" pitchFamily="34" charset="0"/>
                <a:cs typeface="Calibri" panose="020F0502020204030204" pitchFamily="34" charset="0"/>
              </a:rPr>
              <a:t>Exponential growth in COVID cases resulted in significant dips in mobility when compared to baseline</a:t>
            </a:r>
          </a:p>
          <a:p>
            <a:pPr>
              <a:buFont typeface="Arial" panose="020B0604020202020204" pitchFamily="34" charset="0"/>
              <a:buChar char="•"/>
            </a:pPr>
            <a:r>
              <a:rPr lang="en-US" sz="4000" dirty="0">
                <a:latin typeface="Calibri" panose="020F0502020204030204" pitchFamily="34" charset="0"/>
                <a:cs typeface="Calibri" panose="020F0502020204030204" pitchFamily="34" charset="0"/>
              </a:rPr>
              <a:t>We can clearly see that the transit stations had the most negative correlation with confirmed cases. Also the correlation between transit stations and residential is a strong negative.</a:t>
            </a:r>
          </a:p>
          <a:p>
            <a:pPr>
              <a:buFont typeface="Arial" panose="020B0604020202020204" pitchFamily="34" charset="0"/>
              <a:buChar char="•"/>
            </a:pPr>
            <a:r>
              <a:rPr lang="en-AU" sz="4000" dirty="0">
                <a:latin typeface="Calibri" panose="020F0502020204030204" pitchFamily="34" charset="0"/>
                <a:cs typeface="Calibri" panose="020F0502020204030204" pitchFamily="34" charset="0"/>
              </a:rPr>
              <a:t>Victoria clearly showed the most prominent changes which can be attributed to the higher number of COVID cases. We can use Victoria as a good comparison for future situations and measurements.</a:t>
            </a:r>
          </a:p>
          <a:p>
            <a:pPr>
              <a:buFont typeface="Arial" panose="020B0604020202020204" pitchFamily="34" charset="0"/>
              <a:buChar char="•"/>
            </a:pPr>
            <a:r>
              <a:rPr lang="en-AU" sz="4000" dirty="0">
                <a:latin typeface="Calibri" panose="020F0502020204030204" pitchFamily="34" charset="0"/>
                <a:cs typeface="Calibri" panose="020F0502020204030204" pitchFamily="34" charset="0"/>
              </a:rPr>
              <a:t>We found that transit (through the public transport network) was the most affected, followed by mobility to and from workplaces.</a:t>
            </a:r>
          </a:p>
          <a:p>
            <a:pPr>
              <a:buFont typeface="Arial" panose="020B0604020202020204" pitchFamily="34" charset="0"/>
              <a:buChar char="•"/>
            </a:pPr>
            <a:r>
              <a:rPr lang="en-AU" sz="4000" dirty="0">
                <a:latin typeface="Calibri" panose="020F0502020204030204" pitchFamily="34" charset="0"/>
                <a:cs typeface="Calibri" panose="020F0502020204030204" pitchFamily="34" charset="0"/>
              </a:rPr>
              <a:t>We see a strong correlation between changes in mobility through transit stations and workplaces.</a:t>
            </a:r>
          </a:p>
          <a:p>
            <a:pPr>
              <a:buFont typeface="Arial" panose="020B0604020202020204" pitchFamily="34" charset="0"/>
              <a:buChar char="•"/>
            </a:pPr>
            <a:r>
              <a:rPr lang="en-AU" sz="4000" dirty="0">
                <a:latin typeface="Calibri" panose="020F0502020204030204" pitchFamily="34" charset="0"/>
                <a:cs typeface="Calibri" panose="020F0502020204030204" pitchFamily="34" charset="0"/>
              </a:rPr>
              <a:t>Recovery towards baseline strong correlates with a flattening of the curve of COVID cases. We will take this into consideration during any future planning of the transport network </a:t>
            </a:r>
          </a:p>
          <a:p>
            <a:endParaRPr lang="en-AU" dirty="0"/>
          </a:p>
        </p:txBody>
      </p:sp>
    </p:spTree>
    <p:extLst>
      <p:ext uri="{BB962C8B-B14F-4D97-AF65-F5344CB8AC3E}">
        <p14:creationId xmlns:p14="http://schemas.microsoft.com/office/powerpoint/2010/main" val="273946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AE30C0-2796-44F7-B392-CB9A6768B62D}"/>
              </a:ext>
            </a:extLst>
          </p:cNvPr>
          <p:cNvSpPr>
            <a:spLocks noGrp="1"/>
          </p:cNvSpPr>
          <p:nvPr>
            <p:ph type="title"/>
          </p:nvPr>
        </p:nvSpPr>
        <p:spPr/>
        <p:txBody>
          <a:bodyPr/>
          <a:lstStyle/>
          <a:p>
            <a:r>
              <a:rPr lang="en-US" dirty="0"/>
              <a:t>RECOMMENDATIONS</a:t>
            </a:r>
            <a:endParaRPr lang="en-AU" dirty="0"/>
          </a:p>
        </p:txBody>
      </p:sp>
    </p:spTree>
    <p:extLst>
      <p:ext uri="{BB962C8B-B14F-4D97-AF65-F5344CB8AC3E}">
        <p14:creationId xmlns:p14="http://schemas.microsoft.com/office/powerpoint/2010/main" val="3147735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36D39-E112-400A-A4CF-6AB6B324F6C5}"/>
              </a:ext>
            </a:extLst>
          </p:cNvPr>
          <p:cNvSpPr>
            <a:spLocks noGrp="1"/>
          </p:cNvSpPr>
          <p:nvPr>
            <p:ph idx="1"/>
          </p:nvPr>
        </p:nvSpPr>
        <p:spPr>
          <a:xfrm>
            <a:off x="581192" y="1208015"/>
            <a:ext cx="11029615" cy="4767335"/>
          </a:xfrm>
        </p:spPr>
        <p:txBody>
          <a:bodyPr>
            <a:normAutofit/>
          </a:bodyPr>
          <a:lstStyle/>
          <a:p>
            <a:pPr algn="l">
              <a:buFont typeface="Arial" panose="020B0604020202020204" pitchFamily="34" charset="0"/>
              <a:buChar char="•"/>
            </a:pPr>
            <a:r>
              <a:rPr lang="en-US" sz="2400" b="0" i="0" dirty="0">
                <a:solidFill>
                  <a:srgbClr val="000000"/>
                </a:solidFill>
                <a:effectLst/>
                <a:latin typeface="Calibri" panose="020F0502020204030204" pitchFamily="34" charset="0"/>
                <a:cs typeface="Calibri" panose="020F0502020204030204" pitchFamily="34" charset="0"/>
              </a:rPr>
              <a:t>To reduce level of public transports in anticipation of a public announcement that could potentially affect all Australians. i.e. another pandemic or natural disasters.</a:t>
            </a:r>
          </a:p>
          <a:p>
            <a:pPr algn="l">
              <a:buFont typeface="Arial" panose="020B0604020202020204" pitchFamily="34" charset="0"/>
              <a:buChar char="•"/>
            </a:pPr>
            <a:r>
              <a:rPr lang="en-US" sz="2400" b="0" i="0" dirty="0">
                <a:solidFill>
                  <a:srgbClr val="000000"/>
                </a:solidFill>
                <a:effectLst/>
                <a:latin typeface="Calibri" panose="020F0502020204030204" pitchFamily="34" charset="0"/>
                <a:cs typeface="Calibri" panose="020F0502020204030204" pitchFamily="34" charset="0"/>
              </a:rPr>
              <a:t>For Covid an event leading up to rise in number of cases like a super-spreader event. If there are a likelihood of increases in the number of cases. it should be followed by reduction in public transports in anticipation for the dips from baseline of public transport usage.</a:t>
            </a:r>
          </a:p>
          <a:p>
            <a:pPr algn="l">
              <a:buFont typeface="Arial" panose="020B0604020202020204" pitchFamily="34" charset="0"/>
              <a:buChar char="•"/>
            </a:pPr>
            <a:r>
              <a:rPr lang="en-US" sz="2400" b="0" i="0" dirty="0">
                <a:solidFill>
                  <a:srgbClr val="000000"/>
                </a:solidFill>
                <a:effectLst/>
                <a:latin typeface="Calibri" panose="020F0502020204030204" pitchFamily="34" charset="0"/>
                <a:cs typeface="Calibri" panose="020F0502020204030204" pitchFamily="34" charset="0"/>
              </a:rPr>
              <a:t>Once the cases are under control and the curve is flattened for approximately 1 month, begin to slowly introduce more public transport as the usage levels will slowly climb back up towards baseline.</a:t>
            </a:r>
          </a:p>
          <a:p>
            <a:endParaRPr lang="en-AU" dirty="0"/>
          </a:p>
        </p:txBody>
      </p:sp>
    </p:spTree>
    <p:extLst>
      <p:ext uri="{BB962C8B-B14F-4D97-AF65-F5344CB8AC3E}">
        <p14:creationId xmlns:p14="http://schemas.microsoft.com/office/powerpoint/2010/main" val="252855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C748-326E-48D4-A0E2-71EFECC84A99}"/>
              </a:ext>
            </a:extLst>
          </p:cNvPr>
          <p:cNvSpPr>
            <a:spLocks noGrp="1"/>
          </p:cNvSpPr>
          <p:nvPr>
            <p:ph type="title"/>
          </p:nvPr>
        </p:nvSpPr>
        <p:spPr>
          <a:xfrm>
            <a:off x="913795" y="0"/>
            <a:ext cx="10353762" cy="1257300"/>
          </a:xfrm>
        </p:spPr>
        <p:txBody>
          <a:bodyPr/>
          <a:lstStyle/>
          <a:p>
            <a:r>
              <a:rPr lang="en-US" dirty="0"/>
              <a:t>Background</a:t>
            </a:r>
            <a:endParaRPr lang="en-AU" dirty="0"/>
          </a:p>
        </p:txBody>
      </p:sp>
      <p:sp>
        <p:nvSpPr>
          <p:cNvPr id="3" name="Content Placeholder 2">
            <a:extLst>
              <a:ext uri="{FF2B5EF4-FFF2-40B4-BE49-F238E27FC236}">
                <a16:creationId xmlns:a16="http://schemas.microsoft.com/office/drawing/2014/main" id="{1E093974-ED89-4BE7-9444-A7A20A8334A7}"/>
              </a:ext>
            </a:extLst>
          </p:cNvPr>
          <p:cNvSpPr>
            <a:spLocks noGrp="1"/>
          </p:cNvSpPr>
          <p:nvPr>
            <p:ph idx="1"/>
          </p:nvPr>
        </p:nvSpPr>
        <p:spPr>
          <a:xfrm>
            <a:off x="846418" y="1417563"/>
            <a:ext cx="10353762" cy="3968169"/>
          </a:xfrm>
        </p:spPr>
        <p:txBody>
          <a:bodyPr>
            <a:normAutofit/>
          </a:bodyPr>
          <a:lstStyle/>
          <a:p>
            <a:pPr>
              <a:lnSpc>
                <a:spcPct val="107000"/>
              </a:lnSpc>
              <a:spcAft>
                <a:spcPts val="800"/>
              </a:spcAft>
            </a:pPr>
            <a:r>
              <a:rPr lang="en-AU" sz="2600" dirty="0">
                <a:effectLst/>
                <a:latin typeface="Calibri" panose="020F0502020204030204" pitchFamily="34" charset="0"/>
                <a:ea typeface="Calibri" panose="020F0502020204030204" pitchFamily="34" charset="0"/>
                <a:cs typeface="Calibri" panose="020F0502020204030204" pitchFamily="34" charset="0"/>
              </a:rPr>
              <a:t>In a bid to reduce operational costs and increase efficiencies, we’ve been tasked with determining what level of public transport services we should provide (by state) for Australia. But more importantly, what contingencies should be put in place in the event of similar re-occurrences in future.</a:t>
            </a:r>
          </a:p>
          <a:p>
            <a:pPr>
              <a:lnSpc>
                <a:spcPct val="107000"/>
              </a:lnSpc>
              <a:spcAft>
                <a:spcPts val="800"/>
              </a:spcAft>
            </a:pPr>
            <a:r>
              <a:rPr lang="en-AU" sz="2600" dirty="0">
                <a:effectLst/>
                <a:latin typeface="Calibri" panose="020F0502020204030204" pitchFamily="34" charset="0"/>
                <a:ea typeface="Calibri" panose="020F0502020204030204" pitchFamily="34" charset="0"/>
                <a:cs typeface="Calibri" panose="020F0502020204030204" pitchFamily="34" charset="0"/>
              </a:rPr>
              <a:t>Our aim is to apply what we’ve analysed from COVID and movement data for the past 12 months and use that to forecast the need to increase or decrease public transport services for every state in Australia.</a:t>
            </a:r>
          </a:p>
          <a:p>
            <a:endParaRPr lang="en-AU" dirty="0"/>
          </a:p>
        </p:txBody>
      </p:sp>
    </p:spTree>
    <p:extLst>
      <p:ext uri="{BB962C8B-B14F-4D97-AF65-F5344CB8AC3E}">
        <p14:creationId xmlns:p14="http://schemas.microsoft.com/office/powerpoint/2010/main" val="984395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1F2128-D8EE-4068-9AA8-677ABE2E37CA}"/>
              </a:ext>
            </a:extLst>
          </p:cNvPr>
          <p:cNvSpPr>
            <a:spLocks noGrp="1"/>
          </p:cNvSpPr>
          <p:nvPr>
            <p:ph type="title"/>
          </p:nvPr>
        </p:nvSpPr>
        <p:spPr/>
        <p:txBody>
          <a:bodyPr/>
          <a:lstStyle/>
          <a:p>
            <a:r>
              <a:rPr lang="en-US" dirty="0"/>
              <a:t>QUESTIONS?</a:t>
            </a:r>
            <a:endParaRPr lang="en-AU" dirty="0"/>
          </a:p>
        </p:txBody>
      </p:sp>
    </p:spTree>
    <p:extLst>
      <p:ext uri="{BB962C8B-B14F-4D97-AF65-F5344CB8AC3E}">
        <p14:creationId xmlns:p14="http://schemas.microsoft.com/office/powerpoint/2010/main" val="1550423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1F2128-D8EE-4068-9AA8-677ABE2E37CA}"/>
              </a:ext>
            </a:extLst>
          </p:cNvPr>
          <p:cNvSpPr>
            <a:spLocks noGrp="1"/>
          </p:cNvSpPr>
          <p:nvPr>
            <p:ph type="title"/>
          </p:nvPr>
        </p:nvSpPr>
        <p:spPr/>
        <p:txBody>
          <a:bodyPr/>
          <a:lstStyle/>
          <a:p>
            <a:r>
              <a:rPr lang="en-US" dirty="0"/>
              <a:t>THANK YOU</a:t>
            </a:r>
            <a:endParaRPr lang="en-AU" dirty="0"/>
          </a:p>
        </p:txBody>
      </p:sp>
    </p:spTree>
    <p:extLst>
      <p:ext uri="{BB962C8B-B14F-4D97-AF65-F5344CB8AC3E}">
        <p14:creationId xmlns:p14="http://schemas.microsoft.com/office/powerpoint/2010/main" val="41647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7B7E-316A-46F6-8148-8DEDCF08C7C9}"/>
              </a:ext>
            </a:extLst>
          </p:cNvPr>
          <p:cNvSpPr>
            <a:spLocks noGrp="1"/>
          </p:cNvSpPr>
          <p:nvPr>
            <p:ph type="title"/>
          </p:nvPr>
        </p:nvSpPr>
        <p:spPr>
          <a:xfrm>
            <a:off x="581192" y="702156"/>
            <a:ext cx="11029616" cy="765917"/>
          </a:xfrm>
        </p:spPr>
        <p:txBody>
          <a:bodyPr/>
          <a:lstStyle/>
          <a:p>
            <a:r>
              <a:rPr lang="en-US" dirty="0"/>
              <a:t>INTENDED LEARNINGS</a:t>
            </a:r>
            <a:endParaRPr lang="en-AU" dirty="0"/>
          </a:p>
        </p:txBody>
      </p:sp>
      <p:sp>
        <p:nvSpPr>
          <p:cNvPr id="3" name="Content Placeholder 2">
            <a:extLst>
              <a:ext uri="{FF2B5EF4-FFF2-40B4-BE49-F238E27FC236}">
                <a16:creationId xmlns:a16="http://schemas.microsoft.com/office/drawing/2014/main" id="{5BDA4106-05D0-4408-93B8-B67E14DB0714}"/>
              </a:ext>
            </a:extLst>
          </p:cNvPr>
          <p:cNvSpPr>
            <a:spLocks noGrp="1"/>
          </p:cNvSpPr>
          <p:nvPr>
            <p:ph idx="1"/>
          </p:nvPr>
        </p:nvSpPr>
        <p:spPr>
          <a:xfrm>
            <a:off x="581193" y="1600283"/>
            <a:ext cx="11029615" cy="3223387"/>
          </a:xfrm>
        </p:spPr>
        <p:txBody>
          <a:bodyPr>
            <a:normAutofit fontScale="85000" lnSpcReduction="10000"/>
          </a:bodyPr>
          <a:lstStyle/>
          <a:p>
            <a:r>
              <a:rPr lang="en-US" sz="2600" dirty="0">
                <a:latin typeface="Calibri" panose="020F0502020204030204" pitchFamily="34" charset="0"/>
                <a:cs typeface="Calibri" panose="020F0502020204030204" pitchFamily="34" charset="0"/>
              </a:rPr>
              <a:t>During the peaks of COVID-19 cases in Australia, what were the changes in movements of Australians around their natural environments?</a:t>
            </a:r>
          </a:p>
          <a:p>
            <a:r>
              <a:rPr lang="en-US" sz="2600" dirty="0">
                <a:latin typeface="Calibri" panose="020F0502020204030204" pitchFamily="34" charset="0"/>
                <a:cs typeface="Calibri" panose="020F0502020204030204" pitchFamily="34" charset="0"/>
              </a:rPr>
              <a:t>Is there any correlation between rising case numbers and changes in people’s movements on public transport?</a:t>
            </a:r>
          </a:p>
          <a:p>
            <a:r>
              <a:rPr lang="en-US" sz="2600" dirty="0">
                <a:latin typeface="Calibri" panose="020F0502020204030204" pitchFamily="34" charset="0"/>
                <a:cs typeface="Calibri" panose="020F0502020204030204" pitchFamily="34" charset="0"/>
              </a:rPr>
              <a:t>Can we use the analysis of this data to predict future behavior during similar situations?</a:t>
            </a:r>
          </a:p>
          <a:p>
            <a:r>
              <a:rPr lang="en-US" sz="2600" dirty="0">
                <a:latin typeface="Calibri" panose="020F0502020204030204" pitchFamily="34" charset="0"/>
                <a:cs typeface="Calibri" panose="020F0502020204030204" pitchFamily="34" charset="0"/>
              </a:rPr>
              <a:t>What would be the advantage of being able to predict people’s movement patterns in similar situations?</a:t>
            </a:r>
          </a:p>
          <a:p>
            <a:endParaRPr lang="en-AU" dirty="0"/>
          </a:p>
        </p:txBody>
      </p:sp>
    </p:spTree>
    <p:extLst>
      <p:ext uri="{BB962C8B-B14F-4D97-AF65-F5344CB8AC3E}">
        <p14:creationId xmlns:p14="http://schemas.microsoft.com/office/powerpoint/2010/main" val="2579220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E13C-EB19-4577-A96D-2DAFB85C3E8F}"/>
              </a:ext>
            </a:extLst>
          </p:cNvPr>
          <p:cNvSpPr>
            <a:spLocks noGrp="1"/>
          </p:cNvSpPr>
          <p:nvPr>
            <p:ph type="title"/>
          </p:nvPr>
        </p:nvSpPr>
        <p:spPr>
          <a:xfrm>
            <a:off x="581192" y="702156"/>
            <a:ext cx="11029616" cy="514248"/>
          </a:xfrm>
        </p:spPr>
        <p:txBody>
          <a:bodyPr>
            <a:normAutofit fontScale="90000"/>
          </a:bodyPr>
          <a:lstStyle/>
          <a:p>
            <a:r>
              <a:rPr lang="en-US" dirty="0"/>
              <a:t>Premise</a:t>
            </a:r>
            <a:endParaRPr lang="en-AU" dirty="0"/>
          </a:p>
        </p:txBody>
      </p:sp>
      <p:sp>
        <p:nvSpPr>
          <p:cNvPr id="3" name="Content Placeholder 2">
            <a:extLst>
              <a:ext uri="{FF2B5EF4-FFF2-40B4-BE49-F238E27FC236}">
                <a16:creationId xmlns:a16="http://schemas.microsoft.com/office/drawing/2014/main" id="{4D2CE160-B98B-495E-B4AF-74405068575D}"/>
              </a:ext>
            </a:extLst>
          </p:cNvPr>
          <p:cNvSpPr>
            <a:spLocks noGrp="1"/>
          </p:cNvSpPr>
          <p:nvPr>
            <p:ph idx="1"/>
          </p:nvPr>
        </p:nvSpPr>
        <p:spPr>
          <a:xfrm>
            <a:off x="581191" y="2650921"/>
            <a:ext cx="11029615" cy="2306972"/>
          </a:xfrm>
        </p:spPr>
        <p:txBody>
          <a:bodyPr>
            <a:noAutofit/>
          </a:bodyPr>
          <a:lstStyle/>
          <a:p>
            <a:r>
              <a:rPr lang="en-US" sz="2300" dirty="0">
                <a:latin typeface="Calibri" panose="020F0502020204030204" pitchFamily="34" charset="0"/>
                <a:cs typeface="Calibri" panose="020F0502020204030204" pitchFamily="34" charset="0"/>
              </a:rPr>
              <a:t>For us to answer our questions, we need to have a good understanding of people’s movements in response to changing COVID case numbers.</a:t>
            </a:r>
          </a:p>
          <a:p>
            <a:r>
              <a:rPr lang="en-US" sz="2300" dirty="0">
                <a:latin typeface="Calibri" panose="020F0502020204030204" pitchFamily="34" charset="0"/>
                <a:cs typeface="Calibri" panose="020F0502020204030204" pitchFamily="34" charset="0"/>
              </a:rPr>
              <a:t>For this we need accurate reliable data that shows the number of reported COVID cases by date and location.</a:t>
            </a:r>
          </a:p>
          <a:p>
            <a:r>
              <a:rPr lang="en-US" sz="2300" dirty="0">
                <a:latin typeface="Calibri" panose="020F0502020204030204" pitchFamily="34" charset="0"/>
                <a:cs typeface="Calibri" panose="020F0502020204030204" pitchFamily="34" charset="0"/>
              </a:rPr>
              <a:t>Similarly, we also need data that provides insight into people’s movements during the same period (date) and location, measured against pre-COVID movement (baseline)</a:t>
            </a:r>
          </a:p>
          <a:p>
            <a:r>
              <a:rPr lang="en-US" sz="2300" dirty="0">
                <a:latin typeface="Calibri" panose="020F0502020204030204" pitchFamily="34" charset="0"/>
                <a:cs typeface="Calibri" panose="020F0502020204030204" pitchFamily="34" charset="0"/>
              </a:rPr>
              <a:t>The baseline is the median value of mobility data for the corresponding period pre-COVID</a:t>
            </a:r>
          </a:p>
          <a:p>
            <a:r>
              <a:rPr lang="en-US" sz="2300" dirty="0">
                <a:latin typeface="Calibri" panose="020F0502020204030204" pitchFamily="34" charset="0"/>
                <a:cs typeface="Calibri" panose="020F0502020204030204" pitchFamily="34" charset="0"/>
              </a:rPr>
              <a:t>Ideally, we should include movement trends across various categories of places</a:t>
            </a:r>
          </a:p>
          <a:p>
            <a:r>
              <a:rPr lang="en-US" sz="2300" dirty="0">
                <a:latin typeface="Calibri" panose="020F0502020204030204" pitchFamily="34" charset="0"/>
                <a:cs typeface="Calibri" panose="020F0502020204030204" pitchFamily="34" charset="0"/>
              </a:rPr>
              <a:t>The premise is that these two data sets will help us compare COVID case numbers vs mobility and isolate important trends and behaviors</a:t>
            </a:r>
            <a:endParaRPr lang="en-AU" sz="2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237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D854-E99B-485F-8AD4-9C3728225DBD}"/>
              </a:ext>
            </a:extLst>
          </p:cNvPr>
          <p:cNvSpPr>
            <a:spLocks noGrp="1"/>
          </p:cNvSpPr>
          <p:nvPr>
            <p:ph type="title"/>
          </p:nvPr>
        </p:nvSpPr>
        <p:spPr/>
        <p:txBody>
          <a:bodyPr/>
          <a:lstStyle/>
          <a:p>
            <a:r>
              <a:rPr lang="en-US" dirty="0"/>
              <a:t>Source data</a:t>
            </a:r>
            <a:endParaRPr lang="en-AU" dirty="0"/>
          </a:p>
        </p:txBody>
      </p:sp>
    </p:spTree>
    <p:extLst>
      <p:ext uri="{BB962C8B-B14F-4D97-AF65-F5344CB8AC3E}">
        <p14:creationId xmlns:p14="http://schemas.microsoft.com/office/powerpoint/2010/main" val="290392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E217A1-9BD0-4117-B9FC-E496FF055A7A}"/>
              </a:ext>
            </a:extLst>
          </p:cNvPr>
          <p:cNvSpPr>
            <a:spLocks noGrp="1"/>
          </p:cNvSpPr>
          <p:nvPr>
            <p:ph type="title"/>
          </p:nvPr>
        </p:nvSpPr>
        <p:spPr>
          <a:xfrm>
            <a:off x="581193" y="729658"/>
            <a:ext cx="11029616" cy="495135"/>
          </a:xfrm>
        </p:spPr>
        <p:txBody>
          <a:bodyPr>
            <a:normAutofit fontScale="90000"/>
          </a:bodyPr>
          <a:lstStyle/>
          <a:p>
            <a:r>
              <a:rPr lang="en-US" dirty="0"/>
              <a:t>Source Data</a:t>
            </a:r>
            <a:endParaRPr lang="en-AU" dirty="0"/>
          </a:p>
        </p:txBody>
      </p:sp>
      <p:sp>
        <p:nvSpPr>
          <p:cNvPr id="7" name="Text Placeholder 6">
            <a:extLst>
              <a:ext uri="{FF2B5EF4-FFF2-40B4-BE49-F238E27FC236}">
                <a16:creationId xmlns:a16="http://schemas.microsoft.com/office/drawing/2014/main" id="{C8DA5B58-FAC8-4FDC-8489-DA69CF9D7C22}"/>
              </a:ext>
            </a:extLst>
          </p:cNvPr>
          <p:cNvSpPr>
            <a:spLocks noGrp="1"/>
          </p:cNvSpPr>
          <p:nvPr>
            <p:ph type="body" idx="1"/>
          </p:nvPr>
        </p:nvSpPr>
        <p:spPr>
          <a:xfrm>
            <a:off x="683688" y="1476462"/>
            <a:ext cx="5194769" cy="686260"/>
          </a:xfrm>
        </p:spPr>
        <p:txBody>
          <a:bodyPr/>
          <a:lstStyle/>
          <a:p>
            <a:endParaRPr lang="en-US" dirty="0"/>
          </a:p>
          <a:p>
            <a:r>
              <a:rPr lang="en-US" dirty="0"/>
              <a:t>Makeover Monday</a:t>
            </a:r>
          </a:p>
          <a:p>
            <a:r>
              <a:rPr lang="en-AU"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https://www.makeovermonday.co.uk/data/</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8" name="Content Placeholder 7">
            <a:extLst>
              <a:ext uri="{FF2B5EF4-FFF2-40B4-BE49-F238E27FC236}">
                <a16:creationId xmlns:a16="http://schemas.microsoft.com/office/drawing/2014/main" id="{4354E35E-4047-49C3-8C8B-4FF2FDA57935}"/>
              </a:ext>
            </a:extLst>
          </p:cNvPr>
          <p:cNvSpPr>
            <a:spLocks noGrp="1"/>
          </p:cNvSpPr>
          <p:nvPr>
            <p:ph sz="half" idx="2"/>
          </p:nvPr>
        </p:nvSpPr>
        <p:spPr>
          <a:xfrm>
            <a:off x="780707" y="2414391"/>
            <a:ext cx="5194766" cy="2934999"/>
          </a:xfrm>
        </p:spPr>
        <p:txBody>
          <a:bodyPr/>
          <a:lstStyle/>
          <a:p>
            <a:endParaRPr lang="en-AU" dirty="0"/>
          </a:p>
        </p:txBody>
      </p:sp>
      <p:pic>
        <p:nvPicPr>
          <p:cNvPr id="11" name="Picture 10">
            <a:extLst>
              <a:ext uri="{FF2B5EF4-FFF2-40B4-BE49-F238E27FC236}">
                <a16:creationId xmlns:a16="http://schemas.microsoft.com/office/drawing/2014/main" id="{07F3816D-8162-4BA3-8F30-F4B025AE14E6}"/>
              </a:ext>
            </a:extLst>
          </p:cNvPr>
          <p:cNvPicPr/>
          <p:nvPr/>
        </p:nvPicPr>
        <p:blipFill>
          <a:blip r:embed="rId3"/>
          <a:stretch>
            <a:fillRect/>
          </a:stretch>
        </p:blipFill>
        <p:spPr>
          <a:xfrm>
            <a:off x="1021759" y="2414391"/>
            <a:ext cx="4953714" cy="2803629"/>
          </a:xfrm>
          <a:prstGeom prst="rect">
            <a:avLst/>
          </a:prstGeom>
        </p:spPr>
      </p:pic>
      <p:sp>
        <p:nvSpPr>
          <p:cNvPr id="13" name="Text Placeholder 12">
            <a:extLst>
              <a:ext uri="{FF2B5EF4-FFF2-40B4-BE49-F238E27FC236}">
                <a16:creationId xmlns:a16="http://schemas.microsoft.com/office/drawing/2014/main" id="{7973508D-AA58-4B56-8838-30912A946679}"/>
              </a:ext>
            </a:extLst>
          </p:cNvPr>
          <p:cNvSpPr>
            <a:spLocks noGrp="1"/>
          </p:cNvSpPr>
          <p:nvPr>
            <p:ph type="body" sz="quarter" idx="3"/>
          </p:nvPr>
        </p:nvSpPr>
        <p:spPr>
          <a:xfrm>
            <a:off x="6416037" y="483059"/>
            <a:ext cx="5194770" cy="988331"/>
          </a:xfrm>
        </p:spPr>
        <p:txBody>
          <a:bodyPr/>
          <a:lstStyle/>
          <a:p>
            <a:endParaRPr lang="en-US" dirty="0"/>
          </a:p>
          <a:p>
            <a:r>
              <a:rPr lang="en-US" dirty="0"/>
              <a:t>Kaggle </a:t>
            </a:r>
          </a:p>
          <a:p>
            <a:r>
              <a:rPr lang="en-AU"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https://www.kaggle.com/datasets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pic>
        <p:nvPicPr>
          <p:cNvPr id="14" name="Content Placeholder 13">
            <a:extLst>
              <a:ext uri="{FF2B5EF4-FFF2-40B4-BE49-F238E27FC236}">
                <a16:creationId xmlns:a16="http://schemas.microsoft.com/office/drawing/2014/main" id="{8C6F1E8F-72F6-4077-ADE1-B59102ADC3DA}"/>
              </a:ext>
            </a:extLst>
          </p:cNvPr>
          <p:cNvPicPr>
            <a:picLocks noGrp="1"/>
          </p:cNvPicPr>
          <p:nvPr>
            <p:ph sz="quarter" idx="4"/>
          </p:nvPr>
        </p:nvPicPr>
        <p:blipFill>
          <a:blip r:embed="rId5"/>
          <a:stretch>
            <a:fillRect/>
          </a:stretch>
        </p:blipFill>
        <p:spPr>
          <a:xfrm>
            <a:off x="6416035" y="1339486"/>
            <a:ext cx="3902424" cy="2099320"/>
          </a:xfrm>
          <a:prstGeom prst="rect">
            <a:avLst/>
          </a:prstGeom>
        </p:spPr>
      </p:pic>
      <p:sp>
        <p:nvSpPr>
          <p:cNvPr id="15" name="Text Placeholder 6">
            <a:extLst>
              <a:ext uri="{FF2B5EF4-FFF2-40B4-BE49-F238E27FC236}">
                <a16:creationId xmlns:a16="http://schemas.microsoft.com/office/drawing/2014/main" id="{2A4FC138-E5EE-44FD-B0DC-63EA4BFCA63C}"/>
              </a:ext>
            </a:extLst>
          </p:cNvPr>
          <p:cNvSpPr txBox="1">
            <a:spLocks/>
          </p:cNvSpPr>
          <p:nvPr/>
        </p:nvSpPr>
        <p:spPr>
          <a:xfrm>
            <a:off x="6406103" y="3553499"/>
            <a:ext cx="5194769" cy="686260"/>
          </a:xfrm>
          <a:prstGeom prst="rect">
            <a:avLst/>
          </a:prstGeom>
        </p:spPr>
        <p:txBody>
          <a:bodyPr vert="horz" lIns="91440" tIns="45720" rIns="91440" bIns="45720" rtlCol="0" anchor="ctr">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2000" b="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endParaRPr lang="en-US" dirty="0"/>
          </a:p>
          <a:p>
            <a:r>
              <a:rPr lang="en-AU" dirty="0"/>
              <a:t>Our World in Data</a:t>
            </a:r>
          </a:p>
          <a:p>
            <a:r>
              <a:rPr lang="en-AU"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6"/>
              </a:rPr>
              <a:t>https://ourworldindata.org/policy-responses-covid</a:t>
            </a:r>
            <a:endParaRPr lang="en-AU" sz="1800" dirty="0">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pic>
        <p:nvPicPr>
          <p:cNvPr id="16" name="Picture 15">
            <a:extLst>
              <a:ext uri="{FF2B5EF4-FFF2-40B4-BE49-F238E27FC236}">
                <a16:creationId xmlns:a16="http://schemas.microsoft.com/office/drawing/2014/main" id="{067F485B-FFE4-48C1-862F-069332E99CFD}"/>
              </a:ext>
            </a:extLst>
          </p:cNvPr>
          <p:cNvPicPr/>
          <p:nvPr/>
        </p:nvPicPr>
        <p:blipFill>
          <a:blip r:embed="rId7"/>
          <a:stretch>
            <a:fillRect/>
          </a:stretch>
        </p:blipFill>
        <p:spPr>
          <a:xfrm>
            <a:off x="6491536" y="4402361"/>
            <a:ext cx="3969536" cy="2232306"/>
          </a:xfrm>
          <a:prstGeom prst="rect">
            <a:avLst/>
          </a:prstGeom>
        </p:spPr>
      </p:pic>
    </p:spTree>
    <p:extLst>
      <p:ext uri="{BB962C8B-B14F-4D97-AF65-F5344CB8AC3E}">
        <p14:creationId xmlns:p14="http://schemas.microsoft.com/office/powerpoint/2010/main" val="1001193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E217A1-9BD0-4117-B9FC-E496FF055A7A}"/>
              </a:ext>
            </a:extLst>
          </p:cNvPr>
          <p:cNvSpPr>
            <a:spLocks noGrp="1"/>
          </p:cNvSpPr>
          <p:nvPr>
            <p:ph type="title"/>
          </p:nvPr>
        </p:nvSpPr>
        <p:spPr>
          <a:xfrm>
            <a:off x="581193" y="729658"/>
            <a:ext cx="11029616" cy="478357"/>
          </a:xfrm>
        </p:spPr>
        <p:txBody>
          <a:bodyPr>
            <a:normAutofit fontScale="90000"/>
          </a:bodyPr>
          <a:lstStyle/>
          <a:p>
            <a:r>
              <a:rPr lang="en-US" dirty="0"/>
              <a:t>Final Source Data</a:t>
            </a:r>
            <a:endParaRPr lang="en-AU" dirty="0"/>
          </a:p>
        </p:txBody>
      </p:sp>
      <p:sp>
        <p:nvSpPr>
          <p:cNvPr id="7" name="Text Placeholder 6">
            <a:extLst>
              <a:ext uri="{FF2B5EF4-FFF2-40B4-BE49-F238E27FC236}">
                <a16:creationId xmlns:a16="http://schemas.microsoft.com/office/drawing/2014/main" id="{C8DA5B58-FAC8-4FDC-8489-DA69CF9D7C22}"/>
              </a:ext>
            </a:extLst>
          </p:cNvPr>
          <p:cNvSpPr>
            <a:spLocks noGrp="1"/>
          </p:cNvSpPr>
          <p:nvPr>
            <p:ph type="body" idx="1"/>
          </p:nvPr>
        </p:nvSpPr>
        <p:spPr>
          <a:xfrm>
            <a:off x="581193" y="1459684"/>
            <a:ext cx="5194769" cy="921152"/>
          </a:xfrm>
        </p:spPr>
        <p:txBody>
          <a:bodyPr/>
          <a:lstStyle/>
          <a:p>
            <a:endParaRPr lang="en-US" dirty="0"/>
          </a:p>
          <a:p>
            <a:pPr>
              <a:lnSpc>
                <a:spcPct val="107000"/>
              </a:lnSpc>
              <a:spcAft>
                <a:spcPts val="800"/>
              </a:spcAft>
            </a:pPr>
            <a:r>
              <a:rPr lang="en-AU" sz="1800" b="1" u="sng" dirty="0">
                <a:effectLst/>
                <a:latin typeface="Calibri" panose="020F0502020204030204" pitchFamily="34" charset="0"/>
                <a:ea typeface="Calibri" panose="020F0502020204030204" pitchFamily="34" charset="0"/>
                <a:cs typeface="Times New Roman" panose="02020603050405020304" pitchFamily="18" charset="0"/>
              </a:rPr>
              <a:t>Kaggle – COVID19 Daily Updates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https://www.kaggle.com/gpreda/coronavirus-2019ncov</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13" name="Text Placeholder 12">
            <a:extLst>
              <a:ext uri="{FF2B5EF4-FFF2-40B4-BE49-F238E27FC236}">
                <a16:creationId xmlns:a16="http://schemas.microsoft.com/office/drawing/2014/main" id="{7973508D-AA58-4B56-8838-30912A946679}"/>
              </a:ext>
            </a:extLst>
          </p:cNvPr>
          <p:cNvSpPr>
            <a:spLocks noGrp="1"/>
          </p:cNvSpPr>
          <p:nvPr>
            <p:ph type="body" sz="quarter" idx="3"/>
          </p:nvPr>
        </p:nvSpPr>
        <p:spPr>
          <a:xfrm>
            <a:off x="6416039" y="1815934"/>
            <a:ext cx="5194770" cy="988331"/>
          </a:xfrm>
        </p:spPr>
        <p:txBody>
          <a:bodyPr/>
          <a:lstStyle/>
          <a:p>
            <a:endParaRPr lang="en-US" dirty="0"/>
          </a:p>
          <a:p>
            <a:endParaRPr lang="en-AU" dirty="0"/>
          </a:p>
        </p:txBody>
      </p:sp>
      <p:pic>
        <p:nvPicPr>
          <p:cNvPr id="12" name="Picture 11">
            <a:extLst>
              <a:ext uri="{FF2B5EF4-FFF2-40B4-BE49-F238E27FC236}">
                <a16:creationId xmlns:a16="http://schemas.microsoft.com/office/drawing/2014/main" id="{81A70AC4-0811-404E-98A5-DFF8860F0D96}"/>
              </a:ext>
            </a:extLst>
          </p:cNvPr>
          <p:cNvPicPr/>
          <p:nvPr/>
        </p:nvPicPr>
        <p:blipFill>
          <a:blip r:embed="rId3"/>
          <a:stretch>
            <a:fillRect/>
          </a:stretch>
        </p:blipFill>
        <p:spPr>
          <a:xfrm>
            <a:off x="581193" y="2632505"/>
            <a:ext cx="4362450" cy="1517650"/>
          </a:xfrm>
          <a:prstGeom prst="rect">
            <a:avLst/>
          </a:prstGeom>
        </p:spPr>
      </p:pic>
      <p:pic>
        <p:nvPicPr>
          <p:cNvPr id="15" name="Picture 14">
            <a:extLst>
              <a:ext uri="{FF2B5EF4-FFF2-40B4-BE49-F238E27FC236}">
                <a16:creationId xmlns:a16="http://schemas.microsoft.com/office/drawing/2014/main" id="{516E341D-9D1B-409C-85D7-7F24AEA18D33}"/>
              </a:ext>
            </a:extLst>
          </p:cNvPr>
          <p:cNvPicPr/>
          <p:nvPr/>
        </p:nvPicPr>
        <p:blipFill>
          <a:blip r:embed="rId4"/>
          <a:stretch>
            <a:fillRect/>
          </a:stretch>
        </p:blipFill>
        <p:spPr>
          <a:xfrm>
            <a:off x="312822" y="4563611"/>
            <a:ext cx="5194769" cy="1262294"/>
          </a:xfrm>
          <a:prstGeom prst="rect">
            <a:avLst/>
          </a:prstGeom>
        </p:spPr>
      </p:pic>
      <p:sp>
        <p:nvSpPr>
          <p:cNvPr id="16" name="Text Placeholder 6">
            <a:extLst>
              <a:ext uri="{FF2B5EF4-FFF2-40B4-BE49-F238E27FC236}">
                <a16:creationId xmlns:a16="http://schemas.microsoft.com/office/drawing/2014/main" id="{E719712B-F126-4684-8F63-38157BE46315}"/>
              </a:ext>
            </a:extLst>
          </p:cNvPr>
          <p:cNvSpPr txBox="1">
            <a:spLocks/>
          </p:cNvSpPr>
          <p:nvPr/>
        </p:nvSpPr>
        <p:spPr>
          <a:xfrm>
            <a:off x="5951545" y="538532"/>
            <a:ext cx="5194769" cy="921152"/>
          </a:xfrm>
          <a:prstGeom prst="rect">
            <a:avLst/>
          </a:prstGeom>
        </p:spPr>
        <p:txBody>
          <a:bodyPr vert="horz" lIns="91440" tIns="45720" rIns="91440" bIns="45720" rtlCol="0" anchor="ctr">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2000" b="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endParaRPr lang="en-US" dirty="0"/>
          </a:p>
          <a:p>
            <a:pPr>
              <a:lnSpc>
                <a:spcPct val="107000"/>
              </a:lnSpc>
              <a:spcAft>
                <a:spcPts val="800"/>
              </a:spcAft>
            </a:pPr>
            <a:r>
              <a:rPr lang="en-AU" sz="1800" b="1" u="sng" dirty="0">
                <a:effectLst/>
                <a:latin typeface="Calibri" panose="020F0502020204030204" pitchFamily="34" charset="0"/>
                <a:ea typeface="Calibri" panose="020F0502020204030204" pitchFamily="34" charset="0"/>
                <a:cs typeface="Times New Roman" panose="02020603050405020304" pitchFamily="18" charset="0"/>
              </a:rPr>
              <a:t>Google – Community Mobility Reports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https://www.google.com/covid19/mobility/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pic>
        <p:nvPicPr>
          <p:cNvPr id="17" name="Picture 16">
            <a:extLst>
              <a:ext uri="{FF2B5EF4-FFF2-40B4-BE49-F238E27FC236}">
                <a16:creationId xmlns:a16="http://schemas.microsoft.com/office/drawing/2014/main" id="{73AA3170-657A-41CF-ABDB-236AE06C7459}"/>
              </a:ext>
            </a:extLst>
          </p:cNvPr>
          <p:cNvPicPr/>
          <p:nvPr/>
        </p:nvPicPr>
        <p:blipFill>
          <a:blip r:embed="rId6"/>
          <a:stretch>
            <a:fillRect/>
          </a:stretch>
        </p:blipFill>
        <p:spPr>
          <a:xfrm>
            <a:off x="6069371" y="1481560"/>
            <a:ext cx="4467201" cy="2268319"/>
          </a:xfrm>
          <a:prstGeom prst="rect">
            <a:avLst/>
          </a:prstGeom>
        </p:spPr>
      </p:pic>
      <p:pic>
        <p:nvPicPr>
          <p:cNvPr id="18" name="Picture 17">
            <a:extLst>
              <a:ext uri="{FF2B5EF4-FFF2-40B4-BE49-F238E27FC236}">
                <a16:creationId xmlns:a16="http://schemas.microsoft.com/office/drawing/2014/main" id="{D106213F-94F8-4EE2-8E0E-8CD317FC9149}"/>
              </a:ext>
            </a:extLst>
          </p:cNvPr>
          <p:cNvPicPr/>
          <p:nvPr/>
        </p:nvPicPr>
        <p:blipFill>
          <a:blip r:embed="rId7"/>
          <a:stretch>
            <a:fillRect/>
          </a:stretch>
        </p:blipFill>
        <p:spPr>
          <a:xfrm>
            <a:off x="6069371" y="3902258"/>
            <a:ext cx="5731510" cy="1322705"/>
          </a:xfrm>
          <a:prstGeom prst="rect">
            <a:avLst/>
          </a:prstGeom>
        </p:spPr>
      </p:pic>
      <p:pic>
        <p:nvPicPr>
          <p:cNvPr id="19" name="Picture 18">
            <a:extLst>
              <a:ext uri="{FF2B5EF4-FFF2-40B4-BE49-F238E27FC236}">
                <a16:creationId xmlns:a16="http://schemas.microsoft.com/office/drawing/2014/main" id="{5A481F2D-65F6-46EE-9001-F034EE36DCF4}"/>
              </a:ext>
            </a:extLst>
          </p:cNvPr>
          <p:cNvPicPr/>
          <p:nvPr/>
        </p:nvPicPr>
        <p:blipFill>
          <a:blip r:embed="rId8"/>
          <a:stretch>
            <a:fillRect/>
          </a:stretch>
        </p:blipFill>
        <p:spPr>
          <a:xfrm>
            <a:off x="6096000" y="5274394"/>
            <a:ext cx="5731510" cy="1437005"/>
          </a:xfrm>
          <a:prstGeom prst="rect">
            <a:avLst/>
          </a:prstGeom>
        </p:spPr>
      </p:pic>
    </p:spTree>
    <p:extLst>
      <p:ext uri="{BB962C8B-B14F-4D97-AF65-F5344CB8AC3E}">
        <p14:creationId xmlns:p14="http://schemas.microsoft.com/office/powerpoint/2010/main" val="573043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1FEE42-6B38-4868-9032-28CB449FF4D3}"/>
              </a:ext>
            </a:extLst>
          </p:cNvPr>
          <p:cNvSpPr>
            <a:spLocks noGrp="1"/>
          </p:cNvSpPr>
          <p:nvPr>
            <p:ph type="title"/>
          </p:nvPr>
        </p:nvSpPr>
        <p:spPr>
          <a:xfrm>
            <a:off x="581192" y="702156"/>
            <a:ext cx="11029616" cy="690416"/>
          </a:xfrm>
        </p:spPr>
        <p:txBody>
          <a:bodyPr/>
          <a:lstStyle/>
          <a:p>
            <a:r>
              <a:rPr lang="en-US" dirty="0"/>
              <a:t>CATEGORIES OF MOBILITY</a:t>
            </a:r>
            <a:endParaRPr lang="en-AU" dirty="0"/>
          </a:p>
        </p:txBody>
      </p:sp>
      <p:sp>
        <p:nvSpPr>
          <p:cNvPr id="8" name="Content Placeholder 7">
            <a:extLst>
              <a:ext uri="{FF2B5EF4-FFF2-40B4-BE49-F238E27FC236}">
                <a16:creationId xmlns:a16="http://schemas.microsoft.com/office/drawing/2014/main" id="{78798A4A-8FF5-4D3B-B1C2-8E3708E0C1F9}"/>
              </a:ext>
            </a:extLst>
          </p:cNvPr>
          <p:cNvSpPr>
            <a:spLocks noGrp="1"/>
          </p:cNvSpPr>
          <p:nvPr>
            <p:ph idx="1"/>
          </p:nvPr>
        </p:nvSpPr>
        <p:spPr>
          <a:xfrm>
            <a:off x="581192" y="1711354"/>
            <a:ext cx="11029615" cy="4263996"/>
          </a:xfrm>
        </p:spPr>
        <p:txBody>
          <a:bodyPr/>
          <a:lstStyle/>
          <a:p>
            <a:pPr marL="342900" lvl="0" indent="-342900">
              <a:lnSpc>
                <a:spcPct val="107000"/>
              </a:lnSpc>
              <a:buFont typeface="Calibri" panose="020F0502020204030204" pitchFamily="34" charset="0"/>
              <a:buChar char="-"/>
            </a:pPr>
            <a:r>
              <a:rPr lang="en-AU" sz="2600" dirty="0" err="1">
                <a:effectLst/>
                <a:latin typeface="Calibri" panose="020F0502020204030204" pitchFamily="34" charset="0"/>
                <a:ea typeface="Calibri" panose="020F0502020204030204" pitchFamily="34" charset="0"/>
                <a:cs typeface="Times New Roman" panose="02020603050405020304" pitchFamily="18" charset="0"/>
              </a:rPr>
              <a:t>retail_and_recreation_percent_change_from_baseline</a:t>
            </a:r>
            <a:endParaRPr lang="en-AU" sz="2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AU" sz="2600" dirty="0" err="1">
                <a:effectLst/>
                <a:latin typeface="Calibri" panose="020F0502020204030204" pitchFamily="34" charset="0"/>
                <a:ea typeface="Calibri" panose="020F0502020204030204" pitchFamily="34" charset="0"/>
                <a:cs typeface="Times New Roman" panose="02020603050405020304" pitchFamily="18" charset="0"/>
              </a:rPr>
              <a:t>grocery_and_pharmacy_percent_change_from_baseline</a:t>
            </a:r>
            <a:endParaRPr lang="en-AU" sz="2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AU" sz="2600" dirty="0" err="1">
                <a:effectLst/>
                <a:latin typeface="Calibri" panose="020F0502020204030204" pitchFamily="34" charset="0"/>
                <a:ea typeface="Calibri" panose="020F0502020204030204" pitchFamily="34" charset="0"/>
                <a:cs typeface="Times New Roman" panose="02020603050405020304" pitchFamily="18" charset="0"/>
              </a:rPr>
              <a:t>parks_percent_change_from_baseline</a:t>
            </a:r>
            <a:endParaRPr lang="en-AU" sz="2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AU" sz="2600" dirty="0" err="1">
                <a:effectLst/>
                <a:latin typeface="Calibri" panose="020F0502020204030204" pitchFamily="34" charset="0"/>
                <a:ea typeface="Calibri" panose="020F0502020204030204" pitchFamily="34" charset="0"/>
                <a:cs typeface="Times New Roman" panose="02020603050405020304" pitchFamily="18" charset="0"/>
              </a:rPr>
              <a:t>transit_stations_percent_change_from_baseline</a:t>
            </a:r>
            <a:endParaRPr lang="en-AU" sz="2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AU" sz="2600" dirty="0" err="1">
                <a:effectLst/>
                <a:latin typeface="Calibri" panose="020F0502020204030204" pitchFamily="34" charset="0"/>
                <a:ea typeface="Calibri" panose="020F0502020204030204" pitchFamily="34" charset="0"/>
                <a:cs typeface="Times New Roman" panose="02020603050405020304" pitchFamily="18" charset="0"/>
              </a:rPr>
              <a:t>workplaces_percent_change_from_baseline</a:t>
            </a:r>
            <a:endParaRPr lang="en-AU" sz="2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AU" sz="2600" dirty="0" err="1">
                <a:effectLst/>
                <a:latin typeface="Calibri" panose="020F0502020204030204" pitchFamily="34" charset="0"/>
                <a:ea typeface="Calibri" panose="020F0502020204030204" pitchFamily="34" charset="0"/>
                <a:cs typeface="Times New Roman" panose="02020603050405020304" pitchFamily="18" charset="0"/>
              </a:rPr>
              <a:t>residential_percent_change_from_baseline</a:t>
            </a:r>
            <a:endParaRPr lang="en-AU" sz="26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Tree>
    <p:extLst>
      <p:ext uri="{BB962C8B-B14F-4D97-AF65-F5344CB8AC3E}">
        <p14:creationId xmlns:p14="http://schemas.microsoft.com/office/powerpoint/2010/main" val="232661383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{9DFAD30A-7DA8-495B-A2D0-F8F0863447C4}tf33552983_win32</Template>
  <TotalTime>330</TotalTime>
  <Words>1270</Words>
  <Application>Microsoft Office PowerPoint</Application>
  <PresentationFormat>Widescreen</PresentationFormat>
  <Paragraphs>115</Paragraphs>
  <Slides>31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Franklin Gothic Book</vt:lpstr>
      <vt:lpstr>Franklin Gothic Demi</vt:lpstr>
      <vt:lpstr>Symbol</vt:lpstr>
      <vt:lpstr>Wingdings 2</vt:lpstr>
      <vt:lpstr>DividendVTI</vt:lpstr>
      <vt:lpstr>COVID19 &amp; People using Public Transport</vt:lpstr>
      <vt:lpstr>Purpose: Investigate the relationship between the number of COVID cases and changes in people’s movements on public transport.</vt:lpstr>
      <vt:lpstr>Background</vt:lpstr>
      <vt:lpstr>INTENDED LEARNINGS</vt:lpstr>
      <vt:lpstr>Premise</vt:lpstr>
      <vt:lpstr>Source data</vt:lpstr>
      <vt:lpstr>Source Data</vt:lpstr>
      <vt:lpstr>Final Source Data</vt:lpstr>
      <vt:lpstr>CATEGORIES OF MOBILITY</vt:lpstr>
      <vt:lpstr>DATA PREPARATION</vt:lpstr>
      <vt:lpstr>CHALLENGES IN FINDING THE NULL STATE</vt:lpstr>
      <vt:lpstr>Data VIZUALISATION</vt:lpstr>
      <vt:lpstr>Data Analysis - The COVID Data for 2020</vt:lpstr>
      <vt:lpstr>Data Analysis - The COVID Data for 2020 </vt:lpstr>
      <vt:lpstr>Data Analysis - First Level Data Visualization </vt:lpstr>
      <vt:lpstr>Data Analysis - First Level Data Visualization </vt:lpstr>
      <vt:lpstr>CORRELATIONS</vt:lpstr>
      <vt:lpstr>PowerPoint Presentation</vt:lpstr>
      <vt:lpstr>The Heatmap of Victoria </vt:lpstr>
      <vt:lpstr>PowerPoint Presentation</vt:lpstr>
      <vt:lpstr>Trends</vt:lpstr>
      <vt:lpstr>Linear regression charts to analyze trends and forecast - VIC</vt:lpstr>
      <vt:lpstr>Linear regression charts to analyze trends and forecast - NSW</vt:lpstr>
      <vt:lpstr>LIMITATIONS</vt:lpstr>
      <vt:lpstr>PowerPoint Presentation</vt:lpstr>
      <vt:lpstr>CONCLUSION</vt:lpstr>
      <vt:lpstr>PowerPoint Presentation</vt:lpstr>
      <vt:lpstr>RECOMMENDATIONS</vt:lpstr>
      <vt:lpstr>PowerPoint Presentation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Kevin Swartz</dc:creator>
  <cp:lastModifiedBy>Kevin Swartz</cp:lastModifiedBy>
  <cp:revision>48</cp:revision>
  <dcterms:created xsi:type="dcterms:W3CDTF">2021-03-26T08:25:18Z</dcterms:created>
  <dcterms:modified xsi:type="dcterms:W3CDTF">2021-03-26T22:52:39Z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